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Nuni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bold.fntdata"/><Relationship Id="rId16" Type="http://schemas.openxmlformats.org/officeDocument/2006/relationships/font" Target="fonts/Nunito-regular.fntdata"/><Relationship Id="rId5" Type="http://schemas.openxmlformats.org/officeDocument/2006/relationships/notesMaster" Target="notesMasters/notesMaster1.xml"/><Relationship Id="rId19" Type="http://schemas.openxmlformats.org/officeDocument/2006/relationships/font" Target="fonts/Nunito-boldItalic.fntdata"/><Relationship Id="rId6" Type="http://schemas.openxmlformats.org/officeDocument/2006/relationships/slide" Target="slides/slide1.xml"/><Relationship Id="rId18" Type="http://schemas.openxmlformats.org/officeDocument/2006/relationships/font" Target="fonts/Nuni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it"/>
              <a: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0" name="Shape 1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Shape 1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9" name="Shape 1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5" name="Shape 1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Shape 10"/>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 name="Shape 11"/>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 name="Shape 1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 name="Shape 13"/>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4" name="Shape 14"/>
          <p:cNvGrpSpPr/>
          <p:nvPr/>
        </p:nvGrpSpPr>
        <p:grpSpPr>
          <a:xfrm>
            <a:off x="255200" y="592"/>
            <a:ext cx="2250363" cy="1044300"/>
            <a:chOff x="255200" y="592"/>
            <a:chExt cx="2250363" cy="1044300"/>
          </a:xfrm>
        </p:grpSpPr>
        <p:sp>
          <p:nvSpPr>
            <p:cNvPr id="15" name="Shape 15"/>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 name="Shape 16"/>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 name="Shape 17"/>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18" name="Shape 18"/>
          <p:cNvGrpSpPr/>
          <p:nvPr/>
        </p:nvGrpSpPr>
        <p:grpSpPr>
          <a:xfrm>
            <a:off x="905395" y="592"/>
            <a:ext cx="2250363" cy="1044300"/>
            <a:chOff x="905395" y="592"/>
            <a:chExt cx="2250363" cy="1044300"/>
          </a:xfrm>
        </p:grpSpPr>
        <p:sp>
          <p:nvSpPr>
            <p:cNvPr id="19" name="Shape 19"/>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 name="Shape 20"/>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1" name="Shape 21"/>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22" name="Shape 22"/>
          <p:cNvGrpSpPr/>
          <p:nvPr/>
        </p:nvGrpSpPr>
        <p:grpSpPr>
          <a:xfrm>
            <a:off x="7057468" y="5088"/>
            <a:ext cx="1851282" cy="752108"/>
            <a:chOff x="6917201" y="0"/>
            <a:chExt cx="2227777" cy="863400"/>
          </a:xfrm>
        </p:grpSpPr>
        <p:sp>
          <p:nvSpPr>
            <p:cNvPr id="23" name="Shape 2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 name="Shape 24"/>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 name="Shape 25"/>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26" name="Shape 26"/>
          <p:cNvGrpSpPr/>
          <p:nvPr/>
        </p:nvGrpSpPr>
        <p:grpSpPr>
          <a:xfrm>
            <a:off x="6553032" y="4217852"/>
            <a:ext cx="2389068" cy="925737"/>
            <a:chOff x="6917201" y="0"/>
            <a:chExt cx="2227777" cy="863400"/>
          </a:xfrm>
        </p:grpSpPr>
        <p:sp>
          <p:nvSpPr>
            <p:cNvPr id="27" name="Shape 27"/>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 name="Shape 28"/>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 name="Shape 29"/>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30" name="Shape 30"/>
          <p:cNvGrpSpPr/>
          <p:nvPr/>
        </p:nvGrpSpPr>
        <p:grpSpPr>
          <a:xfrm>
            <a:off x="199149" y="4055652"/>
            <a:ext cx="2795414" cy="1083308"/>
            <a:chOff x="6917201" y="0"/>
            <a:chExt cx="2227777" cy="863400"/>
          </a:xfrm>
        </p:grpSpPr>
        <p:sp>
          <p:nvSpPr>
            <p:cNvPr id="31" name="Shape 31"/>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 name="Shape 3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 name="Shape 33"/>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4" name="Shape 34"/>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Shape 35"/>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Shape 3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Shape 110"/>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11" name="Shape 111"/>
          <p:cNvGrpSpPr/>
          <p:nvPr/>
        </p:nvGrpSpPr>
        <p:grpSpPr>
          <a:xfrm>
            <a:off x="5959222" y="4119576"/>
            <a:ext cx="2520952" cy="1024165"/>
            <a:chOff x="6917201" y="0"/>
            <a:chExt cx="2227777" cy="863400"/>
          </a:xfrm>
        </p:grpSpPr>
        <p:sp>
          <p:nvSpPr>
            <p:cNvPr id="112" name="Shape 112"/>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3" name="Shape 11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115" name="Shape 115"/>
          <p:cNvGrpSpPr/>
          <p:nvPr/>
        </p:nvGrpSpPr>
        <p:grpSpPr>
          <a:xfrm>
            <a:off x="199149" y="2"/>
            <a:ext cx="2795414" cy="1083308"/>
            <a:chOff x="6917201" y="0"/>
            <a:chExt cx="2227777" cy="863400"/>
          </a:xfrm>
        </p:grpSpPr>
        <p:sp>
          <p:nvSpPr>
            <p:cNvPr id="116" name="Shape 116"/>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7" name="Shape 117"/>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8" name="Shape 118"/>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19" name="Shape 119"/>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Shape 120"/>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Shape 12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Shape 12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Shape 38"/>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39" name="Shape 39"/>
          <p:cNvGrpSpPr/>
          <p:nvPr/>
        </p:nvGrpSpPr>
        <p:grpSpPr>
          <a:xfrm>
            <a:off x="5594191" y="3961115"/>
            <a:ext cx="2910145" cy="1182340"/>
            <a:chOff x="6917201" y="0"/>
            <a:chExt cx="2227777" cy="863400"/>
          </a:xfrm>
        </p:grpSpPr>
        <p:sp>
          <p:nvSpPr>
            <p:cNvPr id="40" name="Shape 40"/>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1" name="Shape 4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2" name="Shape 42"/>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43" name="Shape 43"/>
          <p:cNvGrpSpPr/>
          <p:nvPr/>
        </p:nvGrpSpPr>
        <p:grpSpPr>
          <a:xfrm>
            <a:off x="199149" y="2"/>
            <a:ext cx="2795414" cy="1083308"/>
            <a:chOff x="6917201" y="0"/>
            <a:chExt cx="2227777" cy="863400"/>
          </a:xfrm>
        </p:grpSpPr>
        <p:sp>
          <p:nvSpPr>
            <p:cNvPr id="44" name="Shape 44"/>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5" name="Shape 45"/>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6" name="Shape 46"/>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7" name="Shape 47"/>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Shape 4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Shape 50"/>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1" name="Shape 51"/>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2" name="Shape 52"/>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Shape 5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Shape 5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Shape 5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8" name="Shape 58"/>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9" name="Shape 5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 name="Shape 60"/>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Shape 61"/>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Shape 62"/>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Shape 6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Shape 6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 name="Shape 6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7" name="Shape 6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 name="Shape 68"/>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Shape 6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Shape 71"/>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 name="Shape 72"/>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3" name="Shape 73"/>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 name="Shape 74"/>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Shape 75"/>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Shape 7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Shape 7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9" name="Shape 79"/>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80" name="Shape 80"/>
          <p:cNvGrpSpPr/>
          <p:nvPr/>
        </p:nvGrpSpPr>
        <p:grpSpPr>
          <a:xfrm>
            <a:off x="255991" y="-118"/>
            <a:ext cx="2251347" cy="1043408"/>
            <a:chOff x="3961956" y="4383950"/>
            <a:chExt cx="1160548" cy="548700"/>
          </a:xfrm>
        </p:grpSpPr>
        <p:sp>
          <p:nvSpPr>
            <p:cNvPr id="81" name="Shape 81"/>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2" name="Shape 82"/>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3" name="Shape 83"/>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84" name="Shape 8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85" name="Shape 85"/>
          <p:cNvGrpSpPr/>
          <p:nvPr/>
        </p:nvGrpSpPr>
        <p:grpSpPr>
          <a:xfrm>
            <a:off x="34934" y="4522125"/>
            <a:ext cx="1593306" cy="617072"/>
            <a:chOff x="6917201" y="0"/>
            <a:chExt cx="2227777" cy="863400"/>
          </a:xfrm>
        </p:grpSpPr>
        <p:sp>
          <p:nvSpPr>
            <p:cNvPr id="86" name="Shape 86"/>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7" name="Shape 87"/>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8" name="Shape 8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89" name="Shape 89"/>
          <p:cNvGrpSpPr/>
          <p:nvPr/>
        </p:nvGrpSpPr>
        <p:grpSpPr>
          <a:xfrm>
            <a:off x="5886353" y="1243"/>
            <a:ext cx="3257455" cy="1261514"/>
            <a:chOff x="6917201" y="0"/>
            <a:chExt cx="2227777" cy="863400"/>
          </a:xfrm>
        </p:grpSpPr>
        <p:sp>
          <p:nvSpPr>
            <p:cNvPr id="90" name="Shape 90"/>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1" name="Shape 91"/>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2" name="Shape 9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93" name="Shape 93"/>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Shape 9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Shape 9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7" name="Shape 97"/>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8" name="Shape 9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9" name="Shape 9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Shape 100"/>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Shape 101"/>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Shape 10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Shape 104"/>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5" name="Shape 105"/>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6" name="Shape 10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7" name="Shape 107"/>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Shape 10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Shape 7"/>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Shape 8"/>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Shape 128"/>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it"/>
              <a:t>Il Conflitto di Interesse negli Appalti </a:t>
            </a:r>
            <a:endParaRPr/>
          </a:p>
        </p:txBody>
      </p:sp>
      <p:sp>
        <p:nvSpPr>
          <p:cNvPr id="129" name="Shape 129"/>
          <p:cNvSpPr txBox="1"/>
          <p:nvPr>
            <p:ph idx="1" type="subTitle"/>
          </p:nvPr>
        </p:nvSpPr>
        <p:spPr>
          <a:xfrm>
            <a:off x="1858700" y="3413148"/>
            <a:ext cx="5361300" cy="668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it"/>
              <a:t>Francesca Petullà</a:t>
            </a:r>
            <a:endParaRPr/>
          </a:p>
          <a:p>
            <a:pPr indent="0" lvl="0" marL="0">
              <a:spcBef>
                <a:spcPts val="0"/>
              </a:spcBef>
              <a:spcAft>
                <a:spcPts val="0"/>
              </a:spcAft>
              <a:buNone/>
            </a:pPr>
            <a:r>
              <a:rPr lang="it" sz="1200"/>
              <a:t>Roma, 18-05-2018 </a:t>
            </a:r>
            <a:endParaRPr sz="1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11700" y="288100"/>
            <a:ext cx="8520600" cy="8205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it" sz="3000">
                <a:solidFill>
                  <a:srgbClr val="000000"/>
                </a:solidFill>
              </a:rPr>
              <a:t>Criticità</a:t>
            </a:r>
            <a:endParaRPr b="1" sz="3000">
              <a:solidFill>
                <a:srgbClr val="000000"/>
              </a:solidFill>
            </a:endParaRPr>
          </a:p>
        </p:txBody>
      </p:sp>
      <p:sp>
        <p:nvSpPr>
          <p:cNvPr id="184" name="Shape 184"/>
          <p:cNvSpPr txBox="1"/>
          <p:nvPr>
            <p:ph idx="1" type="body"/>
          </p:nvPr>
        </p:nvSpPr>
        <p:spPr>
          <a:xfrm>
            <a:off x="311700" y="1258625"/>
            <a:ext cx="8832300" cy="3310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it" sz="2400">
                <a:solidFill>
                  <a:srgbClr val="000000"/>
                </a:solidFill>
              </a:rPr>
              <a:t>il conflitto di interesse nella linea guida numero 3 sul rup</a:t>
            </a:r>
            <a:endParaRPr sz="2400">
              <a:solidFill>
                <a:srgbClr val="000000"/>
              </a:solidFill>
            </a:endParaRPr>
          </a:p>
          <a:p>
            <a:pPr indent="0" lvl="0" marL="0">
              <a:spcBef>
                <a:spcPts val="1600"/>
              </a:spcBef>
              <a:spcAft>
                <a:spcPts val="0"/>
              </a:spcAft>
              <a:buNone/>
            </a:pPr>
            <a:r>
              <a:rPr lang="it" sz="2400">
                <a:solidFill>
                  <a:srgbClr val="000000"/>
                </a:solidFill>
              </a:rPr>
              <a:t>il conflitto di interesse nella linea guida numero 5 sulle commissioni </a:t>
            </a:r>
            <a:r>
              <a:rPr lang="it" sz="2400">
                <a:solidFill>
                  <a:srgbClr val="000000"/>
                </a:solidFill>
              </a:rPr>
              <a:t>giudicatrici</a:t>
            </a:r>
            <a:r>
              <a:rPr lang="it" sz="2400">
                <a:solidFill>
                  <a:srgbClr val="000000"/>
                </a:solidFill>
              </a:rPr>
              <a:t> </a:t>
            </a:r>
            <a:endParaRPr sz="2400">
              <a:solidFill>
                <a:srgbClr val="000000"/>
              </a:solidFill>
            </a:endParaRPr>
          </a:p>
          <a:p>
            <a:pPr indent="0" lvl="0" marL="0">
              <a:spcBef>
                <a:spcPts val="1600"/>
              </a:spcBef>
              <a:spcAft>
                <a:spcPts val="0"/>
              </a:spcAft>
              <a:buNone/>
            </a:pPr>
            <a:r>
              <a:rPr lang="it" sz="2400">
                <a:solidFill>
                  <a:srgbClr val="000000"/>
                </a:solidFill>
              </a:rPr>
              <a:t>il conflitto di interesse all’art. 80 comma 5 (lettera e)</a:t>
            </a:r>
            <a:endParaRPr sz="2400">
              <a:solidFill>
                <a:srgbClr val="000000"/>
              </a:solidFill>
            </a:endParaRPr>
          </a:p>
          <a:p>
            <a:pPr indent="0" lvl="0" marL="0">
              <a:spcBef>
                <a:spcPts val="1600"/>
              </a:spcBef>
              <a:spcAft>
                <a:spcPts val="0"/>
              </a:spcAft>
              <a:buNone/>
            </a:pPr>
            <a:r>
              <a:rPr lang="it" sz="2400">
                <a:solidFill>
                  <a:srgbClr val="000000"/>
                </a:solidFill>
              </a:rPr>
              <a:t>il pantoflauge </a:t>
            </a:r>
            <a:endParaRPr sz="2400">
              <a:solidFill>
                <a:srgbClr val="000000"/>
              </a:solidFill>
            </a:endParaRPr>
          </a:p>
          <a:p>
            <a:pPr indent="0" lvl="0" marL="0">
              <a:spcBef>
                <a:spcPts val="1600"/>
              </a:spcBef>
              <a:spcAft>
                <a:spcPts val="1600"/>
              </a:spcAft>
              <a:buNone/>
            </a:pPr>
            <a:r>
              <a:rPr lang="it" sz="2400">
                <a:solidFill>
                  <a:srgbClr val="000000"/>
                </a:solidFill>
              </a:rPr>
              <a:t>il conflitto di interesse e trasparenza nelle previsioni dell’art. 29 </a:t>
            </a:r>
            <a:endParaRPr sz="24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11700" y="20047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it"/>
              <a:t>Misure adeguate al fine di concorrere alla lotta della corruzione: i punti di forza </a:t>
            </a:r>
            <a:endParaRPr b="1"/>
          </a:p>
        </p:txBody>
      </p:sp>
      <p:sp>
        <p:nvSpPr>
          <p:cNvPr id="135" name="Shape 135"/>
          <p:cNvSpPr txBox="1"/>
          <p:nvPr>
            <p:ph idx="1" type="body"/>
          </p:nvPr>
        </p:nvSpPr>
        <p:spPr>
          <a:xfrm>
            <a:off x="311700" y="1414950"/>
            <a:ext cx="8520600" cy="3153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Clr>
                <a:srgbClr val="000000"/>
              </a:buClr>
              <a:buSzPts val="1800"/>
              <a:buChar char="●"/>
            </a:pPr>
            <a:r>
              <a:rPr lang="it" sz="1800">
                <a:solidFill>
                  <a:srgbClr val="000000"/>
                </a:solidFill>
              </a:rPr>
              <a:t>Individuazione </a:t>
            </a:r>
            <a:r>
              <a:rPr b="1" lang="it" sz="1800">
                <a:solidFill>
                  <a:srgbClr val="000000"/>
                </a:solidFill>
              </a:rPr>
              <a:t>tassativa</a:t>
            </a:r>
            <a:r>
              <a:rPr lang="it" sz="1800">
                <a:solidFill>
                  <a:srgbClr val="000000"/>
                </a:solidFill>
              </a:rPr>
              <a:t> dei casi di ricorso alle procedure negoziate senza bando;</a:t>
            </a:r>
            <a:endParaRPr sz="1800">
              <a:solidFill>
                <a:srgbClr val="000000"/>
              </a:solidFill>
            </a:endParaRPr>
          </a:p>
          <a:p>
            <a:pPr indent="-342900" lvl="0" marL="457200" rtl="0">
              <a:spcBef>
                <a:spcPts val="0"/>
              </a:spcBef>
              <a:spcAft>
                <a:spcPts val="0"/>
              </a:spcAft>
              <a:buClr>
                <a:srgbClr val="000000"/>
              </a:buClr>
              <a:buSzPts val="1800"/>
              <a:buChar char="●"/>
            </a:pPr>
            <a:r>
              <a:rPr b="1" lang="it" sz="1800">
                <a:solidFill>
                  <a:srgbClr val="000000"/>
                </a:solidFill>
              </a:rPr>
              <a:t>Unificazione</a:t>
            </a:r>
            <a:r>
              <a:rPr lang="it" sz="1800">
                <a:solidFill>
                  <a:srgbClr val="000000"/>
                </a:solidFill>
              </a:rPr>
              <a:t> delle banche dati del settore;</a:t>
            </a:r>
            <a:endParaRPr sz="1800">
              <a:solidFill>
                <a:srgbClr val="000000"/>
              </a:solidFill>
            </a:endParaRPr>
          </a:p>
          <a:p>
            <a:pPr indent="-342900" lvl="0" marL="457200" rtl="0">
              <a:spcBef>
                <a:spcPts val="0"/>
              </a:spcBef>
              <a:spcAft>
                <a:spcPts val="0"/>
              </a:spcAft>
              <a:buClr>
                <a:srgbClr val="000000"/>
              </a:buClr>
              <a:buSzPts val="1800"/>
              <a:buChar char="●"/>
            </a:pPr>
            <a:r>
              <a:rPr lang="it" sz="1800">
                <a:solidFill>
                  <a:srgbClr val="000000"/>
                </a:solidFill>
              </a:rPr>
              <a:t>Criteri di </a:t>
            </a:r>
            <a:r>
              <a:rPr b="1" lang="it" sz="1800">
                <a:solidFill>
                  <a:srgbClr val="000000"/>
                </a:solidFill>
              </a:rPr>
              <a:t>penalità e di premialità</a:t>
            </a:r>
            <a:r>
              <a:rPr lang="it" sz="1800">
                <a:solidFill>
                  <a:srgbClr val="000000"/>
                </a:solidFill>
              </a:rPr>
              <a:t> per le denunce obbligatorie a fronte di richieste estorsive e corruttive;</a:t>
            </a:r>
            <a:endParaRPr sz="1800">
              <a:solidFill>
                <a:srgbClr val="000000"/>
              </a:solidFill>
            </a:endParaRPr>
          </a:p>
          <a:p>
            <a:pPr indent="-342900" lvl="0" marL="457200" rtl="0">
              <a:spcBef>
                <a:spcPts val="0"/>
              </a:spcBef>
              <a:spcAft>
                <a:spcPts val="0"/>
              </a:spcAft>
              <a:buClr>
                <a:srgbClr val="000000"/>
              </a:buClr>
              <a:buSzPts val="1800"/>
              <a:buChar char="●"/>
            </a:pPr>
            <a:r>
              <a:rPr lang="it" sz="1800">
                <a:solidFill>
                  <a:srgbClr val="000000"/>
                </a:solidFill>
              </a:rPr>
              <a:t>Previsione di requisiti di </a:t>
            </a:r>
            <a:r>
              <a:rPr b="1" lang="it" sz="1800">
                <a:solidFill>
                  <a:srgbClr val="000000"/>
                </a:solidFill>
              </a:rPr>
              <a:t>capacità tecnica, professionale ed economica</a:t>
            </a:r>
            <a:r>
              <a:rPr lang="it" sz="1800">
                <a:solidFill>
                  <a:srgbClr val="000000"/>
                </a:solidFill>
              </a:rPr>
              <a:t> “proporzionali” per garantire massima partecipazione alle gare;</a:t>
            </a:r>
            <a:endParaRPr sz="1800">
              <a:solidFill>
                <a:srgbClr val="000000"/>
              </a:solidFill>
            </a:endParaRPr>
          </a:p>
          <a:p>
            <a:pPr indent="-342900" lvl="0" marL="457200">
              <a:spcBef>
                <a:spcPts val="0"/>
              </a:spcBef>
              <a:spcAft>
                <a:spcPts val="0"/>
              </a:spcAft>
              <a:buClr>
                <a:srgbClr val="000000"/>
              </a:buClr>
              <a:buSzPts val="1800"/>
              <a:buChar char="●"/>
            </a:pPr>
            <a:r>
              <a:rPr lang="it" sz="1800">
                <a:solidFill>
                  <a:srgbClr val="000000"/>
                </a:solidFill>
              </a:rPr>
              <a:t>Rafforzamento del ruolo dell’ANAC.		 		</a:t>
            </a:r>
            <a:endParaRPr sz="1800">
              <a:solidFill>
                <a:srgbClr val="000000"/>
              </a:solidFill>
            </a:endParaRPr>
          </a:p>
          <a:p>
            <a:pPr indent="0" lvl="0" marL="0">
              <a:spcBef>
                <a:spcPts val="1600"/>
              </a:spcBef>
              <a:spcAft>
                <a:spcPts val="1600"/>
              </a:spcAft>
              <a:buNone/>
            </a:pPr>
            <a:r>
              <a:t/>
            </a:r>
            <a:endParaRPr sz="18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870800" y="328975"/>
            <a:ext cx="7219200" cy="570000"/>
          </a:xfrm>
          <a:prstGeom prst="rect">
            <a:avLst/>
          </a:prstGeom>
        </p:spPr>
        <p:txBody>
          <a:bodyPr anchorCtr="0" anchor="t" bIns="91425" lIns="91425" spcFirstLastPara="1" rIns="91425" wrap="square" tIns="91425">
            <a:noAutofit/>
          </a:bodyPr>
          <a:lstStyle/>
          <a:p>
            <a:pPr indent="0" lvl="0" marL="0" algn="ctr">
              <a:spcBef>
                <a:spcPts val="0"/>
              </a:spcBef>
              <a:spcAft>
                <a:spcPts val="0"/>
              </a:spcAft>
              <a:buNone/>
            </a:pPr>
            <a:r>
              <a:rPr lang="it"/>
              <a:t>CONFLITTO DI INTERESSE </a:t>
            </a:r>
            <a:endParaRPr/>
          </a:p>
        </p:txBody>
      </p:sp>
      <p:sp>
        <p:nvSpPr>
          <p:cNvPr id="141" name="Shape 141"/>
          <p:cNvSpPr txBox="1"/>
          <p:nvPr>
            <p:ph idx="1" type="body"/>
          </p:nvPr>
        </p:nvSpPr>
        <p:spPr>
          <a:xfrm>
            <a:off x="819150" y="1060850"/>
            <a:ext cx="7505700" cy="2448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it" sz="2400">
                <a:solidFill>
                  <a:srgbClr val="000000"/>
                </a:solidFill>
              </a:rPr>
              <a:t>“Considerando” 16 della Direttiva 24/2014</a:t>
            </a:r>
            <a:endParaRPr b="1" sz="2400">
              <a:solidFill>
                <a:srgbClr val="000000"/>
              </a:solidFill>
            </a:endParaRPr>
          </a:p>
          <a:p>
            <a:pPr indent="0" lvl="0" marL="0" algn="just">
              <a:spcBef>
                <a:spcPts val="1600"/>
              </a:spcBef>
              <a:spcAft>
                <a:spcPts val="1600"/>
              </a:spcAft>
              <a:buNone/>
            </a:pPr>
            <a:r>
              <a:rPr lang="it" sz="2400">
                <a:solidFill>
                  <a:srgbClr val="000000"/>
                </a:solidFill>
              </a:rPr>
              <a:t>Le amministrazioni aggiudicatrici dovrebbero avvalersi di tutti i possibili mezzi a loro</a:t>
            </a:r>
            <a:r>
              <a:rPr lang="it" sz="2400">
                <a:solidFill>
                  <a:srgbClr val="000000"/>
                </a:solidFill>
              </a:rPr>
              <a:t> disposizione ai sensi del diritto nazionale per prevenire le distorsioni derivanti da conflitti di interesse nelle procedure di aggiudicazione negli appalti pubblici. Tra questi potrebbero rientrare nelle procedure per individuare, prevenire e porre rimedio a conflitti di interesse. </a:t>
            </a:r>
            <a:endParaRPr sz="24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2327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it" sz="2400"/>
              <a:t>Recepimento dell'art. 24 della direttiva 24/2014</a:t>
            </a:r>
            <a:endParaRPr b="1" sz="2400"/>
          </a:p>
        </p:txBody>
      </p:sp>
      <p:sp>
        <p:nvSpPr>
          <p:cNvPr id="147" name="Shape 147"/>
          <p:cNvSpPr txBox="1"/>
          <p:nvPr>
            <p:ph idx="1" type="body"/>
          </p:nvPr>
        </p:nvSpPr>
        <p:spPr>
          <a:xfrm>
            <a:off x="311700" y="935075"/>
            <a:ext cx="8520600" cy="3752400"/>
          </a:xfrm>
          <a:prstGeom prst="rect">
            <a:avLst/>
          </a:prstGeom>
        </p:spPr>
        <p:txBody>
          <a:bodyPr anchorCtr="0" anchor="t" bIns="91425" lIns="91425" spcFirstLastPara="1" rIns="91425" wrap="square" tIns="91425">
            <a:noAutofit/>
          </a:bodyPr>
          <a:lstStyle/>
          <a:p>
            <a:pPr indent="-342900" lvl="0" marL="457200" rtl="0" algn="just">
              <a:lnSpc>
                <a:spcPct val="100000"/>
              </a:lnSpc>
              <a:spcBef>
                <a:spcPts val="0"/>
              </a:spcBef>
              <a:spcAft>
                <a:spcPts val="0"/>
              </a:spcAft>
              <a:buClr>
                <a:srgbClr val="000000"/>
              </a:buClr>
              <a:buSzPts val="1800"/>
              <a:buChar char="●"/>
            </a:pPr>
            <a:r>
              <a:rPr lang="it" sz="1800">
                <a:solidFill>
                  <a:srgbClr val="000000"/>
                </a:solidFill>
              </a:rPr>
              <a:t>Gli Stati membri provvedono affinché le amministrazioni aggiudicatrici adottino misure adeguate per prevenire, individuare e porre rimedio in modo efficace a conflitti di interesse nello svolgimento delle procedure di aggiudicazione degli appalti in modo da evitare qualsiasi distorsione della concorrenza e garantire la parità di trattamento di tutti gli operatori economici. </a:t>
            </a:r>
            <a:endParaRPr sz="1800">
              <a:solidFill>
                <a:srgbClr val="000000"/>
              </a:solidFill>
            </a:endParaRPr>
          </a:p>
          <a:p>
            <a:pPr indent="-342900" lvl="0" marL="457200" rtl="0" algn="just">
              <a:lnSpc>
                <a:spcPct val="100000"/>
              </a:lnSpc>
              <a:spcBef>
                <a:spcPts val="0"/>
              </a:spcBef>
              <a:spcAft>
                <a:spcPts val="0"/>
              </a:spcAft>
              <a:buClr>
                <a:srgbClr val="000000"/>
              </a:buClr>
              <a:buSzPts val="1800"/>
              <a:buChar char="●"/>
            </a:pPr>
            <a:r>
              <a:rPr lang="it" sz="1800">
                <a:solidFill>
                  <a:srgbClr val="000000"/>
                </a:solidFill>
              </a:rPr>
              <a:t>Il concetto di conflitti di interesse </a:t>
            </a:r>
            <a:r>
              <a:rPr b="1" lang="it" sz="1800">
                <a:solidFill>
                  <a:srgbClr val="000000"/>
                </a:solidFill>
              </a:rPr>
              <a:t>copre almeno i casi</a:t>
            </a:r>
            <a:r>
              <a:rPr lang="it" sz="1800">
                <a:solidFill>
                  <a:srgbClr val="000000"/>
                </a:solidFill>
              </a:rPr>
              <a:t> in cui il </a:t>
            </a:r>
            <a:r>
              <a:rPr b="1" lang="it" sz="1800">
                <a:solidFill>
                  <a:srgbClr val="000000"/>
                </a:solidFill>
              </a:rPr>
              <a:t>personale di un’amministrazione aggiudicatrice</a:t>
            </a:r>
            <a:r>
              <a:rPr lang="it" sz="1800">
                <a:solidFill>
                  <a:srgbClr val="000000"/>
                </a:solidFill>
              </a:rPr>
              <a:t> o di un prestatore di servizi che per conto dell'amministrazione aggiudicatrice </a:t>
            </a:r>
            <a:r>
              <a:rPr b="1" lang="it" sz="1800">
                <a:solidFill>
                  <a:srgbClr val="000000"/>
                </a:solidFill>
              </a:rPr>
              <a:t>interviene</a:t>
            </a:r>
            <a:r>
              <a:rPr lang="it" sz="1800">
                <a:solidFill>
                  <a:srgbClr val="000000"/>
                </a:solidFill>
              </a:rPr>
              <a:t> nelle svolgimento della procedure di aggiudicazione degli appalti o </a:t>
            </a:r>
            <a:r>
              <a:rPr b="1" lang="it" sz="1800">
                <a:solidFill>
                  <a:srgbClr val="000000"/>
                </a:solidFill>
              </a:rPr>
              <a:t>può influenzare</a:t>
            </a:r>
            <a:r>
              <a:rPr lang="it" sz="1800">
                <a:solidFill>
                  <a:srgbClr val="000000"/>
                </a:solidFill>
              </a:rPr>
              <a:t> il risultato di tale procedura </a:t>
            </a:r>
            <a:r>
              <a:rPr b="1" lang="it" sz="1800">
                <a:solidFill>
                  <a:srgbClr val="000000"/>
                </a:solidFill>
              </a:rPr>
              <a:t>ha, direttamente o indirettamente, un interesse finanziario, economico o alto interesse personale che può essere percepito come una minaccia alla sua imparzialità e indipendenza nel contesto della procedura di appalto. </a:t>
            </a:r>
            <a:endParaRPr b="1" sz="18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Shape 152"/>
          <p:cNvSpPr txBox="1"/>
          <p:nvPr>
            <p:ph type="title"/>
          </p:nvPr>
        </p:nvSpPr>
        <p:spPr>
          <a:xfrm>
            <a:off x="311700" y="359500"/>
            <a:ext cx="8520600" cy="41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it" sz="2400"/>
              <a:t>Art. 42 </a:t>
            </a:r>
            <a:endParaRPr b="1" sz="2400"/>
          </a:p>
        </p:txBody>
      </p:sp>
      <p:sp>
        <p:nvSpPr>
          <p:cNvPr id="153" name="Shape 153"/>
          <p:cNvSpPr txBox="1"/>
          <p:nvPr>
            <p:ph idx="1" type="body"/>
          </p:nvPr>
        </p:nvSpPr>
        <p:spPr>
          <a:xfrm>
            <a:off x="311700" y="925150"/>
            <a:ext cx="8682900" cy="1741500"/>
          </a:xfrm>
          <a:prstGeom prst="rect">
            <a:avLst/>
          </a:prstGeom>
        </p:spPr>
        <p:txBody>
          <a:bodyPr anchorCtr="0" anchor="t" bIns="91425" lIns="91425" spcFirstLastPara="1" rIns="91425" wrap="square" tIns="91425">
            <a:noAutofit/>
          </a:bodyPr>
          <a:lstStyle/>
          <a:p>
            <a:pPr indent="0" lvl="0" marL="0" rtl="0" algn="just">
              <a:lnSpc>
                <a:spcPct val="100000"/>
              </a:lnSpc>
              <a:spcBef>
                <a:spcPts val="0"/>
              </a:spcBef>
              <a:spcAft>
                <a:spcPts val="0"/>
              </a:spcAft>
              <a:buClr>
                <a:schemeClr val="dk1"/>
              </a:buClr>
              <a:buSzPts val="1100"/>
              <a:buFont typeface="Arial"/>
              <a:buNone/>
            </a:pPr>
            <a:r>
              <a:rPr lang="it" sz="2400">
                <a:solidFill>
                  <a:srgbClr val="000000"/>
                </a:solidFill>
              </a:rPr>
              <a:t>1.Le stazioni appaltanti prevedono </a:t>
            </a:r>
            <a:r>
              <a:rPr b="1" lang="it" sz="2400">
                <a:solidFill>
                  <a:srgbClr val="000000"/>
                </a:solidFill>
              </a:rPr>
              <a:t>misure adeguate</a:t>
            </a:r>
            <a:r>
              <a:rPr lang="it" sz="2400">
                <a:solidFill>
                  <a:srgbClr val="000000"/>
                </a:solidFill>
              </a:rPr>
              <a:t> per contrastare le frodi e la corruzione nonché per individuare, prevenire e risolvere in modo efficace ogni ipotesi di conflitto di interesse nello svolgimento delle procedure di aggiudicazione degli appalti e delle concessioni, in modo da evitare qualsiasi distorsione della concorrenza e garantire la parità di trattamento di tutti gli operatori economici. </a:t>
            </a:r>
            <a:endParaRPr sz="2400">
              <a:solidFill>
                <a:srgbClr val="000000"/>
              </a:solidFill>
            </a:endParaRPr>
          </a:p>
          <a:p>
            <a:pPr indent="0" lvl="0" marL="0">
              <a:spcBef>
                <a:spcPts val="0"/>
              </a:spcBef>
              <a:spcAft>
                <a:spcPts val="1600"/>
              </a:spcAft>
              <a:buNone/>
            </a:pPr>
            <a:r>
              <a:t/>
            </a:r>
            <a:endParaRPr sz="1100">
              <a:solidFill>
                <a:srgbClr val="000000"/>
              </a:solidFill>
            </a:endParaRPr>
          </a:p>
        </p:txBody>
      </p:sp>
      <p:sp>
        <p:nvSpPr>
          <p:cNvPr id="154" name="Shape 154"/>
          <p:cNvSpPr/>
          <p:nvPr/>
        </p:nvSpPr>
        <p:spPr>
          <a:xfrm>
            <a:off x="3775150" y="3682000"/>
            <a:ext cx="5149500" cy="1141200"/>
          </a:xfrm>
          <a:prstGeom prst="flowChartAlternateProcess">
            <a:avLst/>
          </a:prstGeom>
          <a:solidFill>
            <a:srgbClr val="FFF2CC"/>
          </a:solidFill>
          <a:ln cap="flat" cmpd="sng" w="9525">
            <a:solidFill>
              <a:srgbClr val="EFEFEF"/>
            </a:solidFill>
            <a:prstDash val="solid"/>
            <a:round/>
            <a:headEnd len="sm" w="sm" type="none"/>
            <a:tailEnd len="sm" w="sm" type="none"/>
          </a:ln>
        </p:spPr>
        <p:txBody>
          <a:bodyPr anchorCtr="0" anchor="ctr" bIns="91425" lIns="91425" spcFirstLastPara="1" rIns="91425" wrap="square" tIns="91425">
            <a:noAutofit/>
          </a:bodyPr>
          <a:lstStyle/>
          <a:p>
            <a:pPr indent="0" lvl="0" marL="0" algn="ctr">
              <a:spcBef>
                <a:spcPts val="0"/>
              </a:spcBef>
              <a:spcAft>
                <a:spcPts val="0"/>
              </a:spcAft>
              <a:buClr>
                <a:schemeClr val="dk1"/>
              </a:buClr>
              <a:buSzPts val="1100"/>
              <a:buFont typeface="Arial"/>
              <a:buNone/>
            </a:pPr>
            <a:r>
              <a:rPr lang="it" sz="1800"/>
              <a:t>C</a:t>
            </a:r>
            <a:r>
              <a:rPr lang="it" sz="1800"/>
              <a:t>ollegamento con il </a:t>
            </a:r>
            <a:r>
              <a:rPr b="1" lang="it" sz="1800"/>
              <a:t>piano di Prevenzione della corruzione</a:t>
            </a:r>
            <a:r>
              <a:rPr lang="it" sz="1800"/>
              <a:t> e le </a:t>
            </a:r>
            <a:r>
              <a:rPr b="1" lang="it" sz="1800"/>
              <a:t>Misure</a:t>
            </a:r>
            <a:r>
              <a:rPr lang="it" sz="1800"/>
              <a:t> da individuare. </a:t>
            </a:r>
            <a:endParaRPr/>
          </a:p>
        </p:txBody>
      </p:sp>
      <p:sp>
        <p:nvSpPr>
          <p:cNvPr id="155" name="Shape 155"/>
          <p:cNvSpPr/>
          <p:nvPr/>
        </p:nvSpPr>
        <p:spPr>
          <a:xfrm>
            <a:off x="2850325" y="3261425"/>
            <a:ext cx="697500" cy="758100"/>
          </a:xfrm>
          <a:prstGeom prst="curvedRightArrow">
            <a:avLst>
              <a:gd fmla="val 25000" name="adj1"/>
              <a:gd fmla="val 50000" name="adj2"/>
              <a:gd fmla="val 25000" name="adj3"/>
            </a:avLst>
          </a:prstGeom>
          <a:solidFill>
            <a:srgbClr val="FFD966"/>
          </a:solidFill>
          <a:ln cap="flat" cmpd="sng" w="9525">
            <a:solidFill>
              <a:srgbClr val="E06666"/>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idx="1" type="body"/>
          </p:nvPr>
        </p:nvSpPr>
        <p:spPr>
          <a:xfrm>
            <a:off x="325700" y="269325"/>
            <a:ext cx="8757600" cy="4765200"/>
          </a:xfrm>
          <a:prstGeom prst="rect">
            <a:avLst/>
          </a:prstGeom>
        </p:spPr>
        <p:txBody>
          <a:bodyPr anchorCtr="0" anchor="t" bIns="91425" lIns="91425" spcFirstLastPara="1" rIns="91425" wrap="square" tIns="91425">
            <a:noAutofit/>
          </a:bodyPr>
          <a:lstStyle/>
          <a:p>
            <a:pPr indent="0" lvl="0" marL="0" rtl="0" algn="just">
              <a:lnSpc>
                <a:spcPct val="100000"/>
              </a:lnSpc>
              <a:spcBef>
                <a:spcPts val="0"/>
              </a:spcBef>
              <a:spcAft>
                <a:spcPts val="0"/>
              </a:spcAft>
              <a:buClr>
                <a:schemeClr val="dk1"/>
              </a:buClr>
              <a:buSzPts val="1100"/>
              <a:buFont typeface="Arial"/>
              <a:buNone/>
            </a:pPr>
            <a:r>
              <a:rPr lang="it" sz="2400">
                <a:solidFill>
                  <a:srgbClr val="000000"/>
                </a:solidFill>
              </a:rPr>
              <a:t>2. S</a:t>
            </a:r>
            <a:r>
              <a:rPr lang="it" sz="2400">
                <a:solidFill>
                  <a:srgbClr val="000000"/>
                </a:solidFill>
              </a:rPr>
              <a:t>i ha conflitto di interesse quando il personale di una stazione appaltante o di un prestatore di servizi che, anche per conto della stazione appaltante, interviene nello svolgimento della procedura di aggiudicazione degli appalti e delle concessioni o può influenzarne, in qualsiasi modo, il risultato, ha, indirettamente o direttamente, un interesse finanziario, economico o altro interesse personale che può essere percepito come una minaccia alla sua imparzialità e indipendenza nel contesto della procedura di appalto o di concessione. </a:t>
            </a:r>
            <a:r>
              <a:rPr b="1" lang="it" sz="2400">
                <a:solidFill>
                  <a:srgbClr val="000000"/>
                </a:solidFill>
              </a:rPr>
              <a:t>In particolare, costituiscono situazione di conflitto di interesse quelle che determinano l'obbligo di astensione previste dall'articolo 7 del decreto del Presidente della Repubblica 16 aprile 2013, n. 62. </a:t>
            </a:r>
            <a:endParaRPr b="1" sz="2400">
              <a:solidFill>
                <a:srgbClr val="000000"/>
              </a:solidFill>
            </a:endParaRPr>
          </a:p>
          <a:p>
            <a:pPr indent="0" lvl="0" marL="0">
              <a:spcBef>
                <a:spcPts val="0"/>
              </a:spcBef>
              <a:spcAft>
                <a:spcPts val="1600"/>
              </a:spcAft>
              <a:buNone/>
            </a:pPr>
            <a:r>
              <a:t/>
            </a:r>
            <a:endParaRPr sz="1100">
              <a:solidFill>
                <a:srgbClr val="000000"/>
              </a:solidFill>
            </a:endParaRPr>
          </a:p>
        </p:txBody>
      </p:sp>
      <p:sp>
        <p:nvSpPr>
          <p:cNvPr id="161" name="Shape 161"/>
          <p:cNvSpPr txBox="1"/>
          <p:nvPr>
            <p:ph type="title"/>
          </p:nvPr>
        </p:nvSpPr>
        <p:spPr>
          <a:xfrm>
            <a:off x="7363100" y="0"/>
            <a:ext cx="1720200" cy="328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it" sz="1200"/>
              <a:t>Art. 42 Nuovo Codice </a:t>
            </a:r>
            <a:endParaRPr sz="1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idx="1" type="body"/>
          </p:nvPr>
        </p:nvSpPr>
        <p:spPr>
          <a:xfrm>
            <a:off x="247950" y="144650"/>
            <a:ext cx="8648100" cy="47820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Clr>
                <a:schemeClr val="dk1"/>
              </a:buClr>
              <a:buSzPts val="1100"/>
              <a:buFont typeface="Arial"/>
              <a:buNone/>
            </a:pPr>
            <a:r>
              <a:rPr b="1" lang="it" sz="2400" u="sng">
                <a:solidFill>
                  <a:srgbClr val="000000"/>
                </a:solidFill>
              </a:rPr>
              <a:t>Tipizzazione tassativa per invio richiesta dal CdS:</a:t>
            </a:r>
            <a:endParaRPr b="1" sz="2400" u="sng">
              <a:solidFill>
                <a:srgbClr val="000000"/>
              </a:solidFill>
            </a:endParaRPr>
          </a:p>
          <a:p>
            <a:pPr indent="0" lvl="0" marL="0" rtl="0" algn="just">
              <a:lnSpc>
                <a:spcPct val="100000"/>
              </a:lnSpc>
              <a:spcBef>
                <a:spcPts val="0"/>
              </a:spcBef>
              <a:spcAft>
                <a:spcPts val="0"/>
              </a:spcAft>
              <a:buClr>
                <a:schemeClr val="dk1"/>
              </a:buClr>
              <a:buSzPts val="1100"/>
              <a:buFont typeface="Arial"/>
              <a:buNone/>
            </a:pPr>
            <a:r>
              <a:rPr b="1" lang="it" sz="2200">
                <a:solidFill>
                  <a:srgbClr val="000000"/>
                </a:solidFill>
              </a:rPr>
              <a:t>Obbligo di astensione </a:t>
            </a:r>
            <a:r>
              <a:rPr lang="it" sz="2200">
                <a:solidFill>
                  <a:srgbClr val="000000"/>
                </a:solidFill>
              </a:rPr>
              <a:t>1. il dipendente si astiene dal partecipare all'adozione di decisioni o ad attività che possano coinvolgere interessi propri, ovvero di suoi parenti, affini entro il secondo grado, del coniuge o di conviventi, oppure di persone con le quali abbia rapporti di frequentazione abituale, ovvero, i soggetti od organizzazioni con cui egli o il coniuge abbia causa pendente o grave inimicizia o rapporti di credito o debito significativi, ovvero di soggetti od organizzazioni di cui sia tutore, curatore, procuratore o agente, ovvero di enti, associazioni anche non riconosciute, comitati, società o stabilimenti di cui sia amministratore o gerente o dirigente. il dipendente si astiene in ogni altro caso in cui esistono gravi ragioni di convenienza. Sull'astensione decide il responsabile dell'ufficio di appartenenza. </a:t>
            </a:r>
            <a:endParaRPr sz="22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Shape 171"/>
          <p:cNvSpPr txBox="1"/>
          <p:nvPr>
            <p:ph type="title"/>
          </p:nvPr>
        </p:nvSpPr>
        <p:spPr>
          <a:xfrm>
            <a:off x="7423800" y="0"/>
            <a:ext cx="1720200" cy="328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it" sz="1200"/>
              <a:t>Art. 42 Nuovo Codice </a:t>
            </a:r>
            <a:endParaRPr sz="1200"/>
          </a:p>
        </p:txBody>
      </p:sp>
      <p:sp>
        <p:nvSpPr>
          <p:cNvPr id="172" name="Shape 172"/>
          <p:cNvSpPr txBox="1"/>
          <p:nvPr>
            <p:ph idx="1" type="body"/>
          </p:nvPr>
        </p:nvSpPr>
        <p:spPr>
          <a:xfrm>
            <a:off x="197125" y="849200"/>
            <a:ext cx="8856000" cy="3184500"/>
          </a:xfrm>
          <a:prstGeom prst="rect">
            <a:avLst/>
          </a:prstGeom>
        </p:spPr>
        <p:txBody>
          <a:bodyPr anchorCtr="0" anchor="t" bIns="91425" lIns="91425" spcFirstLastPara="1" rIns="91425" wrap="square" tIns="91425">
            <a:noAutofit/>
          </a:bodyPr>
          <a:lstStyle/>
          <a:p>
            <a:pPr indent="-419100" lvl="0" marL="457200" rtl="0">
              <a:lnSpc>
                <a:spcPct val="100000"/>
              </a:lnSpc>
              <a:spcBef>
                <a:spcPts val="0"/>
              </a:spcBef>
              <a:spcAft>
                <a:spcPts val="0"/>
              </a:spcAft>
              <a:buClr>
                <a:srgbClr val="000000"/>
              </a:buClr>
              <a:buSzPts val="3000"/>
              <a:buChar char="●"/>
            </a:pPr>
            <a:r>
              <a:rPr lang="it" sz="3000">
                <a:solidFill>
                  <a:srgbClr val="000000"/>
                </a:solidFill>
              </a:rPr>
              <a:t>O</a:t>
            </a:r>
            <a:r>
              <a:rPr lang="it" sz="3000">
                <a:solidFill>
                  <a:srgbClr val="000000"/>
                </a:solidFill>
              </a:rPr>
              <a:t>bbligo di comunicazione di astensione da qualsiasi attività;</a:t>
            </a:r>
            <a:endParaRPr sz="3000">
              <a:solidFill>
                <a:srgbClr val="000000"/>
              </a:solidFill>
            </a:endParaRPr>
          </a:p>
          <a:p>
            <a:pPr indent="-419100" lvl="0" marL="457200" rtl="0">
              <a:lnSpc>
                <a:spcPct val="100000"/>
              </a:lnSpc>
              <a:spcBef>
                <a:spcPts val="0"/>
              </a:spcBef>
              <a:spcAft>
                <a:spcPts val="0"/>
              </a:spcAft>
              <a:buClr>
                <a:srgbClr val="000000"/>
              </a:buClr>
              <a:buSzPts val="3000"/>
              <a:buChar char="●"/>
            </a:pPr>
            <a:r>
              <a:rPr lang="it" sz="3000">
                <a:solidFill>
                  <a:srgbClr val="000000"/>
                </a:solidFill>
              </a:rPr>
              <a:t>Responsabilità disciplinare (oltre che amministrativa e penale);</a:t>
            </a:r>
            <a:endParaRPr sz="3000">
              <a:solidFill>
                <a:srgbClr val="000000"/>
              </a:solidFill>
            </a:endParaRPr>
          </a:p>
          <a:p>
            <a:pPr indent="-419100" lvl="0" marL="457200" rtl="0">
              <a:lnSpc>
                <a:spcPct val="100000"/>
              </a:lnSpc>
              <a:spcBef>
                <a:spcPts val="0"/>
              </a:spcBef>
              <a:spcAft>
                <a:spcPts val="0"/>
              </a:spcAft>
              <a:buClr>
                <a:srgbClr val="000000"/>
              </a:buClr>
              <a:buSzPts val="3000"/>
              <a:buChar char="●"/>
            </a:pPr>
            <a:r>
              <a:rPr lang="it" sz="3000">
                <a:solidFill>
                  <a:srgbClr val="000000"/>
                </a:solidFill>
              </a:rPr>
              <a:t>Estensione della fattispecie alla fase di esecuzione; </a:t>
            </a:r>
            <a:endParaRPr sz="3000">
              <a:solidFill>
                <a:srgbClr val="000000"/>
              </a:solidFill>
            </a:endParaRPr>
          </a:p>
          <a:p>
            <a:pPr indent="-419100" lvl="0" marL="457200" rtl="0">
              <a:lnSpc>
                <a:spcPct val="100000"/>
              </a:lnSpc>
              <a:spcBef>
                <a:spcPts val="0"/>
              </a:spcBef>
              <a:spcAft>
                <a:spcPts val="0"/>
              </a:spcAft>
              <a:buClr>
                <a:srgbClr val="000000"/>
              </a:buClr>
              <a:buSzPts val="3000"/>
              <a:buChar char="●"/>
            </a:pPr>
            <a:r>
              <a:rPr lang="it" sz="3000">
                <a:solidFill>
                  <a:srgbClr val="000000"/>
                </a:solidFill>
              </a:rPr>
              <a:t>Obbligo di vigilanza della stazione appaltante.</a:t>
            </a:r>
            <a:endParaRPr sz="3000">
              <a:solidFill>
                <a:srgbClr val="000000"/>
              </a:solidFill>
            </a:endParaRPr>
          </a:p>
          <a:p>
            <a:pPr indent="0" lvl="0" marL="0" rtl="0">
              <a:lnSpc>
                <a:spcPct val="100000"/>
              </a:lnSpc>
              <a:spcBef>
                <a:spcPts val="0"/>
              </a:spcBef>
              <a:spcAft>
                <a:spcPts val="0"/>
              </a:spcAft>
              <a:buClr>
                <a:schemeClr val="dk1"/>
              </a:buClr>
              <a:buSzPts val="1100"/>
              <a:buFont typeface="Arial"/>
              <a:buNone/>
            </a:pPr>
            <a:r>
              <a:t/>
            </a:r>
            <a:endParaRPr>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FC5E8"/>
        </a:solidFill>
      </p:bgPr>
    </p:bg>
    <p:spTree>
      <p:nvGrpSpPr>
        <p:cNvPr id="176" name="Shape 176"/>
        <p:cNvGrpSpPr/>
        <p:nvPr/>
      </p:nvGrpSpPr>
      <p:grpSpPr>
        <a:xfrm>
          <a:off x="0" y="0"/>
          <a:ext cx="0" cy="0"/>
          <a:chOff x="0" y="0"/>
          <a:chExt cx="0" cy="0"/>
        </a:xfrm>
      </p:grpSpPr>
      <p:sp>
        <p:nvSpPr>
          <p:cNvPr id="177" name="Shape 177"/>
          <p:cNvSpPr txBox="1"/>
          <p:nvPr>
            <p:ph type="title"/>
          </p:nvPr>
        </p:nvSpPr>
        <p:spPr>
          <a:xfrm>
            <a:off x="247975" y="217500"/>
            <a:ext cx="1926000" cy="6165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it"/>
              <a:t>segue..</a:t>
            </a:r>
            <a:endParaRPr/>
          </a:p>
        </p:txBody>
      </p:sp>
      <p:sp>
        <p:nvSpPr>
          <p:cNvPr id="178" name="Shape 178"/>
          <p:cNvSpPr/>
          <p:nvPr/>
        </p:nvSpPr>
        <p:spPr>
          <a:xfrm>
            <a:off x="155850" y="834000"/>
            <a:ext cx="8832300" cy="4139450"/>
          </a:xfrm>
          <a:prstGeom prst="flowChartDecision">
            <a:avLst/>
          </a:prstGeom>
          <a:solidFill>
            <a:srgbClr val="FFF2CC"/>
          </a:solidFill>
          <a:ln cap="flat" cmpd="sng" w="9525">
            <a:solidFill>
              <a:srgbClr val="F3F3F3"/>
            </a:solidFill>
            <a:prstDash val="solid"/>
            <a:round/>
            <a:headEnd len="sm" w="sm" type="none"/>
            <a:tailEnd len="sm" w="sm" type="none"/>
          </a:ln>
        </p:spPr>
        <p:txBody>
          <a:bodyPr anchorCtr="0" anchor="ctr" bIns="91425" lIns="91425" spcFirstLastPara="1" rIns="91425" wrap="square" tIns="91425">
            <a:noAutofit/>
          </a:bodyPr>
          <a:lstStyle/>
          <a:p>
            <a:pPr indent="0" lvl="0" marL="0" rtl="0" algn="just">
              <a:spcBef>
                <a:spcPts val="0"/>
              </a:spcBef>
              <a:spcAft>
                <a:spcPts val="0"/>
              </a:spcAft>
              <a:buNone/>
            </a:pPr>
            <a:r>
              <a:rPr lang="it" sz="2400"/>
              <a:t>   Ampliata la previsione prima presente solo nell'art. 84 nei confronti dei componenti delle commissioni per la valutazione delle offerte economicamente più convenienti (ora art. 77)</a:t>
            </a:r>
            <a:endParaRPr sz="2400"/>
          </a:p>
          <a:p>
            <a:pPr indent="0" lvl="0" marL="0" rtl="0">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