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1"/>
  </p:sldMasterIdLst>
  <p:notesMasterIdLst>
    <p:notesMasterId r:id="rId5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7"/>
    <p:restoredTop sz="93964"/>
  </p:normalViewPr>
  <p:slideViewPr>
    <p:cSldViewPr snapToGrid="0" snapToObjects="1">
      <p:cViewPr>
        <p:scale>
          <a:sx n="98" d="100"/>
          <a:sy n="98" d="100"/>
        </p:scale>
        <p:origin x="42" y="3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3EE1BB-95BB-E74B-8D17-76A9DF250ADF}"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it-IT"/>
        </a:p>
      </dgm:t>
    </dgm:pt>
    <dgm:pt modelId="{133F7797-3E2A-7545-B4AB-FFED1FA875DE}">
      <dgm:prSet phldrT="[Testo]"/>
      <dgm:spPr/>
      <dgm:t>
        <a:bodyPr/>
        <a:lstStyle/>
        <a:p>
          <a:pPr algn="l"/>
          <a:r>
            <a:rPr lang="it-IT" b="1" i="1" dirty="0"/>
            <a:t>Nella </a:t>
          </a:r>
          <a:r>
            <a:rPr lang="it-IT" b="1" i="1" u="sng" dirty="0"/>
            <a:t>Premessa,</a:t>
          </a:r>
          <a:r>
            <a:rPr lang="it-IT" b="1" i="1" dirty="0"/>
            <a:t> si riporta la normativa ambientale ed eventualmente sociale di riferimento, suggerimenti proposti alle stazioni appaltanti per l’analisi dei fabbisogni, ulteriori indicazioni relative all’espletamento della relativa gara d’appalto e, laddove non è prevista la definizione di un documento di accompagnamento tecnico, l’approccio seguito per la definizione dei CAM</a:t>
          </a:r>
          <a:endParaRPr lang="it-IT" dirty="0"/>
        </a:p>
      </dgm:t>
    </dgm:pt>
    <dgm:pt modelId="{7907FB55-6DDC-2649-91C0-B7E5FD31B5CB}" type="parTrans" cxnId="{8C5422DD-6A6B-5049-AB22-417435859B1D}">
      <dgm:prSet/>
      <dgm:spPr/>
      <dgm:t>
        <a:bodyPr/>
        <a:lstStyle/>
        <a:p>
          <a:endParaRPr lang="it-IT"/>
        </a:p>
      </dgm:t>
    </dgm:pt>
    <dgm:pt modelId="{18C88FB9-808C-554E-8E6A-C5A11D6DDAA4}" type="sibTrans" cxnId="{8C5422DD-6A6B-5049-AB22-417435859B1D}">
      <dgm:prSet/>
      <dgm:spPr/>
      <dgm:t>
        <a:bodyPr/>
        <a:lstStyle/>
        <a:p>
          <a:endParaRPr lang="it-IT"/>
        </a:p>
      </dgm:t>
    </dgm:pt>
    <dgm:pt modelId="{116947FF-8312-5E4F-AF1A-388734C42874}">
      <dgm:prSet/>
      <dgm:spPr/>
      <dgm:t>
        <a:bodyPr/>
        <a:lstStyle/>
        <a:p>
          <a:pPr algn="l"/>
          <a:r>
            <a:rPr lang="it-IT" b="1" i="1" dirty="0"/>
            <a:t>L’</a:t>
          </a:r>
          <a:r>
            <a:rPr lang="it-IT" b="1" i="1" u="sng" dirty="0"/>
            <a:t>Oggetto:</a:t>
          </a:r>
          <a:r>
            <a:rPr lang="it-IT" b="1" i="1" dirty="0"/>
            <a:t> il CAM chiede che nella descrizione dell’appalto vi siano riferimenti alla sostenibilità ambientale (es. basso impatto ambientale) e, ove presente, alla sostenibilità sociale, in modo da segnalare la presenza di requisiti ambientali, ed eventualmente sociali, nella procedura di gara. Le stazioni appaltanti </a:t>
          </a:r>
          <a:r>
            <a:rPr lang="it-IT" b="1" i="1" u="sng" dirty="0"/>
            <a:t>dovrebbero indicare</a:t>
          </a:r>
          <a:r>
            <a:rPr lang="it-IT" b="1" i="1" dirty="0"/>
            <a:t> </a:t>
          </a:r>
          <a:r>
            <a:rPr lang="it-IT" b="1" i="1" u="sng" dirty="0"/>
            <a:t>sempre</a:t>
          </a:r>
          <a:r>
            <a:rPr lang="it-IT" b="1" i="1" dirty="0"/>
            <a:t> nell’oggetto dell’appalto il decreto ministeriale di approvazione dei criteri ambientali utilizzati.</a:t>
          </a:r>
          <a:endParaRPr lang="it-IT" dirty="0"/>
        </a:p>
      </dgm:t>
    </dgm:pt>
    <dgm:pt modelId="{55704BB0-47D1-3244-B314-6F9005996594}" type="parTrans" cxnId="{B6F75B2F-943B-5E47-80FA-FE97FC0E7A41}">
      <dgm:prSet/>
      <dgm:spPr/>
      <dgm:t>
        <a:bodyPr/>
        <a:lstStyle/>
        <a:p>
          <a:endParaRPr lang="it-IT"/>
        </a:p>
      </dgm:t>
    </dgm:pt>
    <dgm:pt modelId="{C531B1D0-6363-524B-9FDE-3CC6518BE606}" type="sibTrans" cxnId="{B6F75B2F-943B-5E47-80FA-FE97FC0E7A41}">
      <dgm:prSet/>
      <dgm:spPr/>
      <dgm:t>
        <a:bodyPr/>
        <a:lstStyle/>
        <a:p>
          <a:endParaRPr lang="it-IT"/>
        </a:p>
      </dgm:t>
    </dgm:pt>
    <dgm:pt modelId="{2C69E1C4-9FED-BB46-ACD2-7AB6FE58BCDC}" type="pres">
      <dgm:prSet presAssocID="{E53EE1BB-95BB-E74B-8D17-76A9DF250ADF}" presName="diagram" presStyleCnt="0">
        <dgm:presLayoutVars>
          <dgm:dir/>
          <dgm:resizeHandles val="exact"/>
        </dgm:presLayoutVars>
      </dgm:prSet>
      <dgm:spPr/>
      <dgm:t>
        <a:bodyPr/>
        <a:lstStyle/>
        <a:p>
          <a:endParaRPr lang="it-IT"/>
        </a:p>
      </dgm:t>
    </dgm:pt>
    <dgm:pt modelId="{C23CC7C2-D648-EE4C-B7B9-06244903BBB3}" type="pres">
      <dgm:prSet presAssocID="{133F7797-3E2A-7545-B4AB-FFED1FA875DE}" presName="node" presStyleLbl="node1" presStyleIdx="0" presStyleCnt="2" custScaleX="90177" custScaleY="121146" custLinFactNeighborX="-697" custLinFactNeighborY="20986">
        <dgm:presLayoutVars>
          <dgm:bulletEnabled val="1"/>
        </dgm:presLayoutVars>
      </dgm:prSet>
      <dgm:spPr/>
      <dgm:t>
        <a:bodyPr/>
        <a:lstStyle/>
        <a:p>
          <a:endParaRPr lang="it-IT"/>
        </a:p>
      </dgm:t>
    </dgm:pt>
    <dgm:pt modelId="{26F93EA1-0D75-4141-8533-E9C092E3B2A5}" type="pres">
      <dgm:prSet presAssocID="{18C88FB9-808C-554E-8E6A-C5A11D6DDAA4}" presName="sibTrans" presStyleCnt="0"/>
      <dgm:spPr/>
    </dgm:pt>
    <dgm:pt modelId="{1AF5C58B-89C2-0B4F-91CF-CC3C0C8AF951}" type="pres">
      <dgm:prSet presAssocID="{116947FF-8312-5E4F-AF1A-388734C42874}" presName="node" presStyleLbl="node1" presStyleIdx="1" presStyleCnt="2" custScaleX="99815" custScaleY="119532" custLinFactNeighborX="26" custLinFactNeighborY="20986">
        <dgm:presLayoutVars>
          <dgm:bulletEnabled val="1"/>
        </dgm:presLayoutVars>
      </dgm:prSet>
      <dgm:spPr/>
      <dgm:t>
        <a:bodyPr/>
        <a:lstStyle/>
        <a:p>
          <a:endParaRPr lang="it-IT"/>
        </a:p>
      </dgm:t>
    </dgm:pt>
  </dgm:ptLst>
  <dgm:cxnLst>
    <dgm:cxn modelId="{8C5422DD-6A6B-5049-AB22-417435859B1D}" srcId="{E53EE1BB-95BB-E74B-8D17-76A9DF250ADF}" destId="{133F7797-3E2A-7545-B4AB-FFED1FA875DE}" srcOrd="0" destOrd="0" parTransId="{7907FB55-6DDC-2649-91C0-B7E5FD31B5CB}" sibTransId="{18C88FB9-808C-554E-8E6A-C5A11D6DDAA4}"/>
    <dgm:cxn modelId="{C053762E-15F1-704C-BC7D-A5B0AAAE3661}" type="presOf" srcId="{116947FF-8312-5E4F-AF1A-388734C42874}" destId="{1AF5C58B-89C2-0B4F-91CF-CC3C0C8AF951}" srcOrd="0" destOrd="0" presId="urn:microsoft.com/office/officeart/2005/8/layout/default"/>
    <dgm:cxn modelId="{B8F5A25D-8020-8C46-8518-4622563A50A0}" type="presOf" srcId="{133F7797-3E2A-7545-B4AB-FFED1FA875DE}" destId="{C23CC7C2-D648-EE4C-B7B9-06244903BBB3}" srcOrd="0" destOrd="0" presId="urn:microsoft.com/office/officeart/2005/8/layout/default"/>
    <dgm:cxn modelId="{B6F75B2F-943B-5E47-80FA-FE97FC0E7A41}" srcId="{E53EE1BB-95BB-E74B-8D17-76A9DF250ADF}" destId="{116947FF-8312-5E4F-AF1A-388734C42874}" srcOrd="1" destOrd="0" parTransId="{55704BB0-47D1-3244-B314-6F9005996594}" sibTransId="{C531B1D0-6363-524B-9FDE-3CC6518BE606}"/>
    <dgm:cxn modelId="{88EE860A-DC8B-5F40-90C7-9BA7DC68465E}" type="presOf" srcId="{E53EE1BB-95BB-E74B-8D17-76A9DF250ADF}" destId="{2C69E1C4-9FED-BB46-ACD2-7AB6FE58BCDC}" srcOrd="0" destOrd="0" presId="urn:microsoft.com/office/officeart/2005/8/layout/default"/>
    <dgm:cxn modelId="{76F4F295-25A0-714C-A9D4-875143506417}" type="presParOf" srcId="{2C69E1C4-9FED-BB46-ACD2-7AB6FE58BCDC}" destId="{C23CC7C2-D648-EE4C-B7B9-06244903BBB3}" srcOrd="0" destOrd="0" presId="urn:microsoft.com/office/officeart/2005/8/layout/default"/>
    <dgm:cxn modelId="{54CB6551-3E0C-A44E-B9D7-B7DA30FD6D8D}" type="presParOf" srcId="{2C69E1C4-9FED-BB46-ACD2-7AB6FE58BCDC}" destId="{26F93EA1-0D75-4141-8533-E9C092E3B2A5}" srcOrd="1" destOrd="0" presId="urn:microsoft.com/office/officeart/2005/8/layout/default"/>
    <dgm:cxn modelId="{2B1D6395-0798-D947-AFCE-D9E13DDE9D4E}" type="presParOf" srcId="{2C69E1C4-9FED-BB46-ACD2-7AB6FE58BCDC}" destId="{1AF5C58B-89C2-0B4F-91CF-CC3C0C8AF951}"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EAE23F-A76D-C746-96EA-39F0B301BD5A}"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it-IT"/>
        </a:p>
      </dgm:t>
    </dgm:pt>
    <dgm:pt modelId="{FD217427-B986-734A-88EF-B165878590D5}">
      <dgm:prSet phldrT="[Testo]"/>
      <dgm:spPr/>
      <dgm: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it-IT" b="1" u="sng" dirty="0"/>
            <a:t>Determinazione dei criteri premianti (criteri di valutazione)</a:t>
          </a:r>
          <a:r>
            <a:rPr lang="it-IT" b="1" dirty="0"/>
            <a:t>: ovvero requisiti volti a selezionare prodotti/servizi con prestazioni ambientali migliori di quelle garantite dalle specifiche tecniche, ai quali attribuire un punteggio tecnico ai fini dell’aggiudicazione secondo l’offerta al miglior rapporto qualità-prezzo.</a:t>
          </a:r>
          <a:r>
            <a:rPr lang="it-IT" dirty="0"/>
            <a:t> </a:t>
          </a:r>
        </a:p>
        <a:p>
          <a:pPr marL="0" marR="0" lvl="0" indent="0" algn="just" defTabSz="914400" eaLnBrk="1" fontAlgn="auto" latinLnBrk="0" hangingPunct="1">
            <a:lnSpc>
              <a:spcPct val="100000"/>
            </a:lnSpc>
            <a:spcBef>
              <a:spcPts val="0"/>
            </a:spcBef>
            <a:spcAft>
              <a:spcPts val="0"/>
            </a:spcAft>
            <a:buClrTx/>
            <a:buSzTx/>
            <a:buFontTx/>
            <a:buNone/>
            <a:tabLst/>
            <a:defRPr/>
          </a:pPr>
          <a:r>
            <a:rPr lang="it-IT" b="1" u="sng" dirty="0"/>
            <a:t>Inserimento di criteri di esecuzione (clausole contrattuali)</a:t>
          </a:r>
          <a:r>
            <a:rPr lang="it-IT" b="1" dirty="0"/>
            <a:t>: forniscono indicazioni per dare esecuzione all’affidamento o alla fornitura nel modo migliore dal punto di vista ambientale e/o sociale.</a:t>
          </a:r>
          <a:r>
            <a:rPr lang="it-IT" dirty="0"/>
            <a:t> </a:t>
          </a:r>
        </a:p>
        <a:p>
          <a:pPr marL="0" marR="0" lvl="0" indent="0" algn="just" defTabSz="914400" eaLnBrk="1" fontAlgn="auto" latinLnBrk="0" hangingPunct="1">
            <a:lnSpc>
              <a:spcPct val="100000"/>
            </a:lnSpc>
            <a:spcBef>
              <a:spcPts val="0"/>
            </a:spcBef>
            <a:spcAft>
              <a:spcPts val="0"/>
            </a:spcAft>
            <a:buClrTx/>
            <a:buSzTx/>
            <a:buFontTx/>
            <a:buNone/>
            <a:tabLst/>
            <a:defRPr/>
          </a:pPr>
          <a:r>
            <a:rPr lang="it-IT" b="1" dirty="0"/>
            <a:t>Ciascun criterio ambientale (di base o premiante) riporta inoltre, nella sezione </a:t>
          </a:r>
          <a:r>
            <a:rPr lang="it-IT" b="1" u="sng" dirty="0"/>
            <a:t>Verifiche</a:t>
          </a:r>
          <a:r>
            <a:rPr lang="it-IT" b="1" dirty="0"/>
            <a:t>, i mezzi di prova per dimostrarne la conformità, sia in maniera diretta (certificazione di prodotto) che indiretta (certificazione di sistema o di processo).</a:t>
          </a:r>
          <a:endParaRPr lang="it-IT" dirty="0"/>
        </a:p>
        <a:p>
          <a:pPr marL="0" lvl="0" algn="ctr" defTabSz="444500">
            <a:lnSpc>
              <a:spcPct val="90000"/>
            </a:lnSpc>
            <a:spcBef>
              <a:spcPct val="0"/>
            </a:spcBef>
            <a:spcAft>
              <a:spcPct val="35000"/>
            </a:spcAft>
            <a:buNone/>
          </a:pPr>
          <a:endParaRPr lang="it-IT" dirty="0"/>
        </a:p>
      </dgm:t>
    </dgm:pt>
    <dgm:pt modelId="{E70B0AAF-6D3C-A446-91A5-734DDBF92C68}" type="parTrans" cxnId="{9D46FBDE-04AA-574F-BCA5-A86DA9EAC5C0}">
      <dgm:prSet/>
      <dgm:spPr/>
      <dgm:t>
        <a:bodyPr/>
        <a:lstStyle/>
        <a:p>
          <a:endParaRPr lang="it-IT"/>
        </a:p>
      </dgm:t>
    </dgm:pt>
    <dgm:pt modelId="{D7007D61-CC8B-5041-BC75-A14C91E627E4}" type="sibTrans" cxnId="{9D46FBDE-04AA-574F-BCA5-A86DA9EAC5C0}">
      <dgm:prSet/>
      <dgm:spPr/>
      <dgm:t>
        <a:bodyPr/>
        <a:lstStyle/>
        <a:p>
          <a:endParaRPr lang="it-IT"/>
        </a:p>
      </dgm:t>
    </dgm:pt>
    <dgm:pt modelId="{A33DA04F-8560-FD45-97A8-51BE66F214CC}">
      <dgm:prSet/>
      <dgm:spPr/>
      <dgm:t>
        <a:bodyPr/>
        <a:lstStyle/>
        <a:p>
          <a:pPr algn="just"/>
          <a:r>
            <a:rPr lang="it-IT" b="1" u="sng" dirty="0"/>
            <a:t>Fase di selezione dei candidati</a:t>
          </a:r>
          <a:r>
            <a:rPr lang="it-IT" b="1" dirty="0"/>
            <a:t>: i CAM indicano i requisiti di qualificazione soggettiva atti a provare la c</a:t>
          </a:r>
          <a:r>
            <a:rPr lang="it-IT" b="1" u="sng" dirty="0"/>
            <a:t>apacità tecnica</a:t>
          </a:r>
          <a:r>
            <a:rPr lang="it-IT" b="1" dirty="0"/>
            <a:t> del candidato ad eseguire l’appalto in modo da recare i minori danni possibili all’ambiente.</a:t>
          </a:r>
          <a:r>
            <a:rPr lang="it-IT" b="1" u="sng" dirty="0"/>
            <a:t> </a:t>
          </a:r>
        </a:p>
        <a:p>
          <a:pPr algn="just"/>
          <a:r>
            <a:rPr lang="it-IT" b="1" u="sng" dirty="0"/>
            <a:t>Redazione delle specifiche tecniche (criteri di base)</a:t>
          </a:r>
          <a:r>
            <a:rPr lang="it-IT" b="1" dirty="0"/>
            <a:t>: così come definite dall’art. 68 del D.lgs. 50/2016, “</a:t>
          </a:r>
          <a:r>
            <a:rPr lang="it-IT" b="1" i="1" dirty="0"/>
            <a:t>definiscono le caratteristiche previste</a:t>
          </a:r>
          <a:r>
            <a:rPr lang="it-IT" b="1" dirty="0"/>
            <a:t> </a:t>
          </a:r>
          <a:r>
            <a:rPr lang="it-IT" b="1" i="1" dirty="0"/>
            <a:t>per lavori, servizi o forniture. Tali caratteristiche possono inoltre riferirsi allo specifico processo o metodo di produzione o prestazione dei lavori, delle forniture o dei servizi richiesti, o a uno specifico processo per un'altra fase del loro ciclo di vita anche se questi fattori non sono parte del loro contenuto sostanziale, purché siano collegati all'oggetto dell'appalto e proporzionati al suo valore e ai suoi obiettivi</a:t>
          </a:r>
          <a:r>
            <a:rPr lang="it-IT" b="1" dirty="0"/>
            <a:t>”.</a:t>
          </a:r>
          <a:r>
            <a:rPr lang="it-IT" dirty="0"/>
            <a:t> </a:t>
          </a:r>
        </a:p>
      </dgm:t>
    </dgm:pt>
    <dgm:pt modelId="{412BEF61-BB71-F140-8AE4-C66AC8E11E23}" type="parTrans" cxnId="{6A1C462F-FF1F-5648-B9A2-40A96C81AAF3}">
      <dgm:prSet/>
      <dgm:spPr/>
      <dgm:t>
        <a:bodyPr/>
        <a:lstStyle/>
        <a:p>
          <a:endParaRPr lang="it-IT"/>
        </a:p>
      </dgm:t>
    </dgm:pt>
    <dgm:pt modelId="{078E6080-8164-1D42-B7DA-125A7B40AB22}" type="sibTrans" cxnId="{6A1C462F-FF1F-5648-B9A2-40A96C81AAF3}">
      <dgm:prSet/>
      <dgm:spPr/>
      <dgm:t>
        <a:bodyPr/>
        <a:lstStyle/>
        <a:p>
          <a:endParaRPr lang="it-IT"/>
        </a:p>
      </dgm:t>
    </dgm:pt>
    <dgm:pt modelId="{18944506-31D0-784A-ADB9-FA197B2AE8B7}" type="pres">
      <dgm:prSet presAssocID="{C8EAE23F-A76D-C746-96EA-39F0B301BD5A}" presName="diagram" presStyleCnt="0">
        <dgm:presLayoutVars>
          <dgm:dir/>
          <dgm:resizeHandles val="exact"/>
        </dgm:presLayoutVars>
      </dgm:prSet>
      <dgm:spPr/>
      <dgm:t>
        <a:bodyPr/>
        <a:lstStyle/>
        <a:p>
          <a:endParaRPr lang="it-IT"/>
        </a:p>
      </dgm:t>
    </dgm:pt>
    <dgm:pt modelId="{165B1FE5-3EAF-E441-A1A5-885C5690A742}" type="pres">
      <dgm:prSet presAssocID="{A33DA04F-8560-FD45-97A8-51BE66F214CC}" presName="node" presStyleLbl="node1" presStyleIdx="0" presStyleCnt="2" custScaleY="115317">
        <dgm:presLayoutVars>
          <dgm:bulletEnabled val="1"/>
        </dgm:presLayoutVars>
      </dgm:prSet>
      <dgm:spPr/>
      <dgm:t>
        <a:bodyPr/>
        <a:lstStyle/>
        <a:p>
          <a:endParaRPr lang="it-IT"/>
        </a:p>
      </dgm:t>
    </dgm:pt>
    <dgm:pt modelId="{7F81262E-F758-7540-87D6-6109EBBDC929}" type="pres">
      <dgm:prSet presAssocID="{078E6080-8164-1D42-B7DA-125A7B40AB22}" presName="sibTrans" presStyleCnt="0"/>
      <dgm:spPr/>
    </dgm:pt>
    <dgm:pt modelId="{9382CE8C-8F27-9141-8393-973B04DEF105}" type="pres">
      <dgm:prSet presAssocID="{FD217427-B986-734A-88EF-B165878590D5}" presName="node" presStyleLbl="node1" presStyleIdx="1" presStyleCnt="2" custScaleX="96652" custScaleY="114525">
        <dgm:presLayoutVars>
          <dgm:bulletEnabled val="1"/>
        </dgm:presLayoutVars>
      </dgm:prSet>
      <dgm:spPr/>
      <dgm:t>
        <a:bodyPr/>
        <a:lstStyle/>
        <a:p>
          <a:endParaRPr lang="it-IT"/>
        </a:p>
      </dgm:t>
    </dgm:pt>
  </dgm:ptLst>
  <dgm:cxnLst>
    <dgm:cxn modelId="{9BD01600-57D0-A54D-89AC-6E08CD4AEF49}" type="presOf" srcId="{C8EAE23F-A76D-C746-96EA-39F0B301BD5A}" destId="{18944506-31D0-784A-ADB9-FA197B2AE8B7}" srcOrd="0" destOrd="0" presId="urn:microsoft.com/office/officeart/2005/8/layout/default"/>
    <dgm:cxn modelId="{C1268752-8F9D-8641-98A2-718E51A6120F}" type="presOf" srcId="{FD217427-B986-734A-88EF-B165878590D5}" destId="{9382CE8C-8F27-9141-8393-973B04DEF105}" srcOrd="0" destOrd="0" presId="urn:microsoft.com/office/officeart/2005/8/layout/default"/>
    <dgm:cxn modelId="{80FF9BD0-DB21-E349-807D-7988EF07B71D}" type="presOf" srcId="{A33DA04F-8560-FD45-97A8-51BE66F214CC}" destId="{165B1FE5-3EAF-E441-A1A5-885C5690A742}" srcOrd="0" destOrd="0" presId="urn:microsoft.com/office/officeart/2005/8/layout/default"/>
    <dgm:cxn modelId="{9D46FBDE-04AA-574F-BCA5-A86DA9EAC5C0}" srcId="{C8EAE23F-A76D-C746-96EA-39F0B301BD5A}" destId="{FD217427-B986-734A-88EF-B165878590D5}" srcOrd="1" destOrd="0" parTransId="{E70B0AAF-6D3C-A446-91A5-734DDBF92C68}" sibTransId="{D7007D61-CC8B-5041-BC75-A14C91E627E4}"/>
    <dgm:cxn modelId="{6A1C462F-FF1F-5648-B9A2-40A96C81AAF3}" srcId="{C8EAE23F-A76D-C746-96EA-39F0B301BD5A}" destId="{A33DA04F-8560-FD45-97A8-51BE66F214CC}" srcOrd="0" destOrd="0" parTransId="{412BEF61-BB71-F140-8AE4-C66AC8E11E23}" sibTransId="{078E6080-8164-1D42-B7DA-125A7B40AB22}"/>
    <dgm:cxn modelId="{B01B7B37-9198-9841-899C-AA689F265006}" type="presParOf" srcId="{18944506-31D0-784A-ADB9-FA197B2AE8B7}" destId="{165B1FE5-3EAF-E441-A1A5-885C5690A742}" srcOrd="0" destOrd="0" presId="urn:microsoft.com/office/officeart/2005/8/layout/default"/>
    <dgm:cxn modelId="{62668687-B66C-0B4C-950A-AA4220789CF8}" type="presParOf" srcId="{18944506-31D0-784A-ADB9-FA197B2AE8B7}" destId="{7F81262E-F758-7540-87D6-6109EBBDC929}" srcOrd="1" destOrd="0" presId="urn:microsoft.com/office/officeart/2005/8/layout/default"/>
    <dgm:cxn modelId="{508EFEDA-8A6C-3B4C-851E-838B3E2013BF}" type="presParOf" srcId="{18944506-31D0-784A-ADB9-FA197B2AE8B7}" destId="{9382CE8C-8F27-9141-8393-973B04DEF105}"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385913-9981-894D-98EB-46638D5F264F}" type="datetimeFigureOut">
              <a:rPr lang="it-IT" smtClean="0"/>
              <a:t>08/01/2020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87A05C-7815-E04F-A4F1-ABDFD17B6FF0}" type="slidenum">
              <a:rPr lang="it-IT" smtClean="0"/>
              <a:t>‹N›</a:t>
            </a:fld>
            <a:endParaRPr lang="it-IT"/>
          </a:p>
        </p:txBody>
      </p:sp>
    </p:spTree>
    <p:extLst>
      <p:ext uri="{BB962C8B-B14F-4D97-AF65-F5344CB8AC3E}">
        <p14:creationId xmlns:p14="http://schemas.microsoft.com/office/powerpoint/2010/main" val="101908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6987A05C-7815-E04F-A4F1-ABDFD17B6FF0}" type="slidenum">
              <a:rPr lang="it-IT" smtClean="0"/>
              <a:t>50</a:t>
            </a:fld>
            <a:endParaRPr lang="it-IT"/>
          </a:p>
        </p:txBody>
      </p:sp>
    </p:spTree>
    <p:extLst>
      <p:ext uri="{BB962C8B-B14F-4D97-AF65-F5344CB8AC3E}">
        <p14:creationId xmlns:p14="http://schemas.microsoft.com/office/powerpoint/2010/main" val="1635329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CD6D2667-2918-294A-9B82-2ADE30DB4A63}" type="datetimeFigureOut">
              <a:rPr lang="it-IT" smtClean="0"/>
              <a:t>08/01/2020</a:t>
            </a:fld>
            <a:endParaRPr lang="it-IT"/>
          </a:p>
        </p:txBody>
      </p:sp>
      <p:sp>
        <p:nvSpPr>
          <p:cNvPr id="5" name="Footer Placeholder 4"/>
          <p:cNvSpPr>
            <a:spLocks noGrp="1"/>
          </p:cNvSpPr>
          <p:nvPr>
            <p:ph type="ftr" sz="quarter" idx="11"/>
          </p:nvPr>
        </p:nvSpPr>
        <p:spPr/>
        <p:txBody>
          <a:bodyPr/>
          <a:lstStyle/>
          <a:p>
            <a:endParaRPr lang="it-IT"/>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7FEF5F7D-B112-0C4A-BD99-76D11596A7F9}" type="slidenum">
              <a:rPr lang="it-IT" smtClean="0"/>
              <a:t>‹N›</a:t>
            </a:fld>
            <a:endParaRPr lang="it-IT"/>
          </a:p>
        </p:txBody>
      </p:sp>
    </p:spTree>
    <p:extLst>
      <p:ext uri="{BB962C8B-B14F-4D97-AF65-F5344CB8AC3E}">
        <p14:creationId xmlns:p14="http://schemas.microsoft.com/office/powerpoint/2010/main" val="758481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CD6D2667-2918-294A-9B82-2ADE30DB4A63}" type="datetimeFigureOut">
              <a:rPr lang="it-IT" smtClean="0"/>
              <a:t>08/01/2020</a:t>
            </a:fld>
            <a:endParaRPr lang="it-IT"/>
          </a:p>
        </p:txBody>
      </p:sp>
      <p:sp>
        <p:nvSpPr>
          <p:cNvPr id="5" name="Footer Placeholder 4"/>
          <p:cNvSpPr>
            <a:spLocks noGrp="1"/>
          </p:cNvSpPr>
          <p:nvPr>
            <p:ph type="ftr" sz="quarter" idx="11"/>
          </p:nvPr>
        </p:nvSpPr>
        <p:spPr/>
        <p:txBody>
          <a:bodyPr/>
          <a:lstStyle/>
          <a:p>
            <a:endParaRPr lang="it-I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FEF5F7D-B112-0C4A-BD99-76D11596A7F9}" type="slidenum">
              <a:rPr lang="it-IT" smtClean="0"/>
              <a:t>‹N›</a:t>
            </a:fld>
            <a:endParaRPr lang="it-IT"/>
          </a:p>
        </p:txBody>
      </p:sp>
    </p:spTree>
    <p:extLst>
      <p:ext uri="{BB962C8B-B14F-4D97-AF65-F5344CB8AC3E}">
        <p14:creationId xmlns:p14="http://schemas.microsoft.com/office/powerpoint/2010/main" val="3409597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CD6D2667-2918-294A-9B82-2ADE30DB4A63}" type="datetimeFigureOut">
              <a:rPr lang="it-IT" smtClean="0"/>
              <a:t>08/01/2020</a:t>
            </a:fld>
            <a:endParaRPr lang="it-IT"/>
          </a:p>
        </p:txBody>
      </p:sp>
      <p:sp>
        <p:nvSpPr>
          <p:cNvPr id="5" name="Footer Placeholder 4"/>
          <p:cNvSpPr>
            <a:spLocks noGrp="1"/>
          </p:cNvSpPr>
          <p:nvPr>
            <p:ph type="ftr" sz="quarter" idx="11"/>
          </p:nvPr>
        </p:nvSpPr>
        <p:spPr/>
        <p:txBody>
          <a:bodyPr/>
          <a:lstStyle/>
          <a:p>
            <a:endParaRPr lang="it-IT"/>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FEF5F7D-B112-0C4A-BD99-76D11596A7F9}" type="slidenum">
              <a:rPr lang="it-IT" smtClean="0"/>
              <a:t>‹N›</a:t>
            </a:fld>
            <a:endParaRPr lang="it-IT"/>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076706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CD6D2667-2918-294A-9B82-2ADE30DB4A63}" type="datetimeFigureOut">
              <a:rPr lang="it-IT" smtClean="0"/>
              <a:t>08/01/2020</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FEF5F7D-B112-0C4A-BD99-76D11596A7F9}" type="slidenum">
              <a:rPr lang="it-IT" smtClean="0"/>
              <a:t>‹N›</a:t>
            </a:fld>
            <a:endParaRPr lang="it-IT"/>
          </a:p>
        </p:txBody>
      </p:sp>
    </p:spTree>
    <p:extLst>
      <p:ext uri="{BB962C8B-B14F-4D97-AF65-F5344CB8AC3E}">
        <p14:creationId xmlns:p14="http://schemas.microsoft.com/office/powerpoint/2010/main" val="1691538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CD6D2667-2918-294A-9B82-2ADE30DB4A63}" type="datetimeFigureOut">
              <a:rPr lang="it-IT" smtClean="0"/>
              <a:t>08/01/2020</a:t>
            </a:fld>
            <a:endParaRPr lang="it-IT"/>
          </a:p>
        </p:txBody>
      </p:sp>
      <p:sp>
        <p:nvSpPr>
          <p:cNvPr id="6" name="Footer Placeholder 5"/>
          <p:cNvSpPr>
            <a:spLocks noGrp="1"/>
          </p:cNvSpPr>
          <p:nvPr>
            <p:ph type="ftr" sz="quarter" idx="11"/>
          </p:nvPr>
        </p:nvSpPr>
        <p:spPr/>
        <p:txBody>
          <a:bodyPr/>
          <a:lstStyle/>
          <a:p>
            <a:endParaRPr lang="it-IT"/>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FEF5F7D-B112-0C4A-BD99-76D11596A7F9}" type="slidenum">
              <a:rPr lang="it-IT" smtClean="0"/>
              <a:t>‹N›</a:t>
            </a:fld>
            <a:endParaRPr lang="it-IT"/>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582085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CD6D2667-2918-294A-9B82-2ADE30DB4A63}" type="datetimeFigureOut">
              <a:rPr lang="it-IT" smtClean="0"/>
              <a:t>08/01/2020</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FEF5F7D-B112-0C4A-BD99-76D11596A7F9}" type="slidenum">
              <a:rPr lang="it-IT" smtClean="0"/>
              <a:t>‹N›</a:t>
            </a:fld>
            <a:endParaRPr lang="it-IT"/>
          </a:p>
        </p:txBody>
      </p:sp>
    </p:spTree>
    <p:extLst>
      <p:ext uri="{BB962C8B-B14F-4D97-AF65-F5344CB8AC3E}">
        <p14:creationId xmlns:p14="http://schemas.microsoft.com/office/powerpoint/2010/main" val="30168977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D6D2667-2918-294A-9B82-2ADE30DB4A63}" type="datetimeFigureOut">
              <a:rPr lang="it-IT" smtClean="0"/>
              <a:t>08/01/2020</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FEF5F7D-B112-0C4A-BD99-76D11596A7F9}" type="slidenum">
              <a:rPr lang="it-IT" smtClean="0"/>
              <a:t>‹N›</a:t>
            </a:fld>
            <a:endParaRPr lang="it-IT"/>
          </a:p>
        </p:txBody>
      </p:sp>
    </p:spTree>
    <p:extLst>
      <p:ext uri="{BB962C8B-B14F-4D97-AF65-F5344CB8AC3E}">
        <p14:creationId xmlns:p14="http://schemas.microsoft.com/office/powerpoint/2010/main" val="15223201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D6D2667-2918-294A-9B82-2ADE30DB4A63}" type="datetimeFigureOut">
              <a:rPr lang="it-IT" smtClean="0"/>
              <a:t>08/01/2020</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FEF5F7D-B112-0C4A-BD99-76D11596A7F9}" type="slidenum">
              <a:rPr lang="it-IT" smtClean="0"/>
              <a:t>‹N›</a:t>
            </a:fld>
            <a:endParaRPr lang="it-IT"/>
          </a:p>
        </p:txBody>
      </p:sp>
    </p:spTree>
    <p:extLst>
      <p:ext uri="{BB962C8B-B14F-4D97-AF65-F5344CB8AC3E}">
        <p14:creationId xmlns:p14="http://schemas.microsoft.com/office/powerpoint/2010/main" val="2821842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D6D2667-2918-294A-9B82-2ADE30DB4A63}" type="datetimeFigureOut">
              <a:rPr lang="it-IT" smtClean="0"/>
              <a:t>08/01/2020</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FEF5F7D-B112-0C4A-BD99-76D11596A7F9}" type="slidenum">
              <a:rPr lang="it-IT" smtClean="0"/>
              <a:t>‹N›</a:t>
            </a:fld>
            <a:endParaRPr lang="it-IT"/>
          </a:p>
        </p:txBody>
      </p:sp>
    </p:spTree>
    <p:extLst>
      <p:ext uri="{BB962C8B-B14F-4D97-AF65-F5344CB8AC3E}">
        <p14:creationId xmlns:p14="http://schemas.microsoft.com/office/powerpoint/2010/main" val="2462933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CD6D2667-2918-294A-9B82-2ADE30DB4A63}" type="datetimeFigureOut">
              <a:rPr lang="it-IT" smtClean="0"/>
              <a:t>08/01/2020</a:t>
            </a:fld>
            <a:endParaRPr lang="it-IT"/>
          </a:p>
        </p:txBody>
      </p:sp>
      <p:sp>
        <p:nvSpPr>
          <p:cNvPr id="5" name="Footer Placeholder 4"/>
          <p:cNvSpPr>
            <a:spLocks noGrp="1"/>
          </p:cNvSpPr>
          <p:nvPr>
            <p:ph type="ftr" sz="quarter" idx="11"/>
          </p:nvPr>
        </p:nvSpPr>
        <p:spPr/>
        <p:txBody>
          <a:bodyPr/>
          <a:lstStyle/>
          <a:p>
            <a:endParaRPr lang="it-I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FEF5F7D-B112-0C4A-BD99-76D11596A7F9}" type="slidenum">
              <a:rPr lang="it-IT" smtClean="0"/>
              <a:t>‹N›</a:t>
            </a:fld>
            <a:endParaRPr lang="it-IT"/>
          </a:p>
        </p:txBody>
      </p:sp>
    </p:spTree>
    <p:extLst>
      <p:ext uri="{BB962C8B-B14F-4D97-AF65-F5344CB8AC3E}">
        <p14:creationId xmlns:p14="http://schemas.microsoft.com/office/powerpoint/2010/main" val="17936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CD6D2667-2918-294A-9B82-2ADE30DB4A63}" type="datetimeFigureOut">
              <a:rPr lang="it-IT" smtClean="0"/>
              <a:t>08/01/2020</a:t>
            </a:fld>
            <a:endParaRPr lang="it-IT"/>
          </a:p>
        </p:txBody>
      </p:sp>
      <p:sp>
        <p:nvSpPr>
          <p:cNvPr id="6" name="Footer Placeholder 5"/>
          <p:cNvSpPr>
            <a:spLocks noGrp="1"/>
          </p:cNvSpPr>
          <p:nvPr>
            <p:ph type="ftr" sz="quarter" idx="11"/>
          </p:nvPr>
        </p:nvSpPr>
        <p:spPr/>
        <p:txBody>
          <a:bodyPr/>
          <a:lstStyle/>
          <a:p>
            <a:endParaRPr lang="it-IT"/>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7FEF5F7D-B112-0C4A-BD99-76D11596A7F9}" type="slidenum">
              <a:rPr lang="it-IT" smtClean="0"/>
              <a:t>‹N›</a:t>
            </a:fld>
            <a:endParaRPr lang="it-IT"/>
          </a:p>
        </p:txBody>
      </p:sp>
    </p:spTree>
    <p:extLst>
      <p:ext uri="{BB962C8B-B14F-4D97-AF65-F5344CB8AC3E}">
        <p14:creationId xmlns:p14="http://schemas.microsoft.com/office/powerpoint/2010/main" val="1591347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CD6D2667-2918-294A-9B82-2ADE30DB4A63}" type="datetimeFigureOut">
              <a:rPr lang="it-IT" smtClean="0"/>
              <a:t>08/01/2020</a:t>
            </a:fld>
            <a:endParaRPr lang="it-IT"/>
          </a:p>
        </p:txBody>
      </p:sp>
      <p:sp>
        <p:nvSpPr>
          <p:cNvPr id="8" name="Footer Placeholder 7"/>
          <p:cNvSpPr>
            <a:spLocks noGrp="1"/>
          </p:cNvSpPr>
          <p:nvPr>
            <p:ph type="ftr" sz="quarter" idx="11"/>
          </p:nvPr>
        </p:nvSpPr>
        <p:spPr/>
        <p:txBody>
          <a:bodyPr/>
          <a:lstStyle/>
          <a:p>
            <a:endParaRPr lang="it-IT"/>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FEF5F7D-B112-0C4A-BD99-76D11596A7F9}" type="slidenum">
              <a:rPr lang="it-IT" smtClean="0"/>
              <a:t>‹N›</a:t>
            </a:fld>
            <a:endParaRPr lang="it-IT"/>
          </a:p>
        </p:txBody>
      </p:sp>
    </p:spTree>
    <p:extLst>
      <p:ext uri="{BB962C8B-B14F-4D97-AF65-F5344CB8AC3E}">
        <p14:creationId xmlns:p14="http://schemas.microsoft.com/office/powerpoint/2010/main" val="3619001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CD6D2667-2918-294A-9B82-2ADE30DB4A63}" type="datetimeFigureOut">
              <a:rPr lang="it-IT" smtClean="0"/>
              <a:t>08/01/2020</a:t>
            </a:fld>
            <a:endParaRPr lang="it-IT"/>
          </a:p>
        </p:txBody>
      </p:sp>
      <p:sp>
        <p:nvSpPr>
          <p:cNvPr id="4" name="Footer Placeholder 3"/>
          <p:cNvSpPr>
            <a:spLocks noGrp="1"/>
          </p:cNvSpPr>
          <p:nvPr>
            <p:ph type="ftr" sz="quarter" idx="11"/>
          </p:nvPr>
        </p:nvSpPr>
        <p:spPr/>
        <p:txBody>
          <a:bodyPr/>
          <a:lstStyle/>
          <a:p>
            <a:endParaRPr lang="it-IT"/>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FEF5F7D-B112-0C4A-BD99-76D11596A7F9}" type="slidenum">
              <a:rPr lang="it-IT" smtClean="0"/>
              <a:t>‹N›</a:t>
            </a:fld>
            <a:endParaRPr lang="it-IT"/>
          </a:p>
        </p:txBody>
      </p:sp>
    </p:spTree>
    <p:extLst>
      <p:ext uri="{BB962C8B-B14F-4D97-AF65-F5344CB8AC3E}">
        <p14:creationId xmlns:p14="http://schemas.microsoft.com/office/powerpoint/2010/main" val="3937618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6D2667-2918-294A-9B82-2ADE30DB4A63}" type="datetimeFigureOut">
              <a:rPr lang="it-IT" smtClean="0"/>
              <a:t>08/01/2020</a:t>
            </a:fld>
            <a:endParaRPr lang="it-IT"/>
          </a:p>
        </p:txBody>
      </p:sp>
      <p:sp>
        <p:nvSpPr>
          <p:cNvPr id="3" name="Footer Placeholder 2"/>
          <p:cNvSpPr>
            <a:spLocks noGrp="1"/>
          </p:cNvSpPr>
          <p:nvPr>
            <p:ph type="ftr" sz="quarter" idx="11"/>
          </p:nvPr>
        </p:nvSpPr>
        <p:spPr/>
        <p:txBody>
          <a:bodyPr/>
          <a:lstStyle/>
          <a:p>
            <a:endParaRPr lang="it-IT"/>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FEF5F7D-B112-0C4A-BD99-76D11596A7F9}" type="slidenum">
              <a:rPr lang="it-IT" smtClean="0"/>
              <a:t>‹N›</a:t>
            </a:fld>
            <a:endParaRPr lang="it-IT"/>
          </a:p>
        </p:txBody>
      </p:sp>
    </p:spTree>
    <p:extLst>
      <p:ext uri="{BB962C8B-B14F-4D97-AF65-F5344CB8AC3E}">
        <p14:creationId xmlns:p14="http://schemas.microsoft.com/office/powerpoint/2010/main" val="590839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CD6D2667-2918-294A-9B82-2ADE30DB4A63}" type="datetimeFigureOut">
              <a:rPr lang="it-IT" smtClean="0"/>
              <a:t>08/01/2020</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FEF5F7D-B112-0C4A-BD99-76D11596A7F9}" type="slidenum">
              <a:rPr lang="it-IT" smtClean="0"/>
              <a:t>‹N›</a:t>
            </a:fld>
            <a:endParaRPr lang="it-IT"/>
          </a:p>
        </p:txBody>
      </p:sp>
    </p:spTree>
    <p:extLst>
      <p:ext uri="{BB962C8B-B14F-4D97-AF65-F5344CB8AC3E}">
        <p14:creationId xmlns:p14="http://schemas.microsoft.com/office/powerpoint/2010/main" val="4256275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CD6D2667-2918-294A-9B82-2ADE30DB4A63}" type="datetimeFigureOut">
              <a:rPr lang="it-IT" smtClean="0"/>
              <a:t>08/01/2020</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FEF5F7D-B112-0C4A-BD99-76D11596A7F9}" type="slidenum">
              <a:rPr lang="it-IT" smtClean="0"/>
              <a:t>‹N›</a:t>
            </a:fld>
            <a:endParaRPr lang="it-IT"/>
          </a:p>
        </p:txBody>
      </p:sp>
    </p:spTree>
    <p:extLst>
      <p:ext uri="{BB962C8B-B14F-4D97-AF65-F5344CB8AC3E}">
        <p14:creationId xmlns:p14="http://schemas.microsoft.com/office/powerpoint/2010/main" val="3978149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D6D2667-2918-294A-9B82-2ADE30DB4A63}" type="datetimeFigureOut">
              <a:rPr lang="it-IT" smtClean="0"/>
              <a:t>08/01/2020</a:t>
            </a:fld>
            <a:endParaRPr lang="it-IT"/>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FEF5F7D-B112-0C4A-BD99-76D11596A7F9}" type="slidenum">
              <a:rPr lang="it-IT" smtClean="0"/>
              <a:t>‹N›</a:t>
            </a:fld>
            <a:endParaRPr lang="it-IT"/>
          </a:p>
        </p:txBody>
      </p:sp>
    </p:spTree>
    <p:extLst>
      <p:ext uri="{BB962C8B-B14F-4D97-AF65-F5344CB8AC3E}">
        <p14:creationId xmlns:p14="http://schemas.microsoft.com/office/powerpoint/2010/main" val="56874071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212A2CD-B2C9-1548-A9B5-986109AED2C2}"/>
              </a:ext>
            </a:extLst>
          </p:cNvPr>
          <p:cNvSpPr>
            <a:spLocks noGrp="1"/>
          </p:cNvSpPr>
          <p:nvPr>
            <p:ph type="ctrTitle"/>
          </p:nvPr>
        </p:nvSpPr>
        <p:spPr/>
        <p:txBody>
          <a:bodyPr>
            <a:normAutofit fontScale="90000"/>
          </a:bodyPr>
          <a:lstStyle/>
          <a:p>
            <a:r>
              <a:rPr lang="it-IT" sz="4000" b="1" dirty="0"/>
              <a:t>I CRITERI AMBIENTALI MINIMI NELLE GARE DI CONTRATTI PUBBLICI</a:t>
            </a:r>
            <a:r>
              <a:rPr lang="it-IT" sz="4000" dirty="0"/>
              <a:t/>
            </a:r>
            <a:br>
              <a:rPr lang="it-IT" sz="4000" dirty="0"/>
            </a:br>
            <a:r>
              <a:rPr lang="it-IT" sz="4000" dirty="0"/>
              <a:t> </a:t>
            </a:r>
            <a:br>
              <a:rPr lang="it-IT" sz="4000" dirty="0"/>
            </a:br>
            <a:r>
              <a:rPr lang="it-IT" sz="4000" b="1" dirty="0"/>
              <a:t>Dalla redazione della documentazione di gara alla aggiudicazione</a:t>
            </a:r>
            <a:r>
              <a:rPr lang="it-IT" dirty="0"/>
              <a:t/>
            </a:r>
            <a:br>
              <a:rPr lang="it-IT" dirty="0"/>
            </a:br>
            <a:endParaRPr lang="it-IT" dirty="0"/>
          </a:p>
        </p:txBody>
      </p:sp>
      <p:sp>
        <p:nvSpPr>
          <p:cNvPr id="3" name="Sottotitolo 2">
            <a:extLst>
              <a:ext uri="{FF2B5EF4-FFF2-40B4-BE49-F238E27FC236}">
                <a16:creationId xmlns:a16="http://schemas.microsoft.com/office/drawing/2014/main" xmlns="" id="{F73AE41F-CF8A-1249-82C3-B1B9D3D85963}"/>
              </a:ext>
            </a:extLst>
          </p:cNvPr>
          <p:cNvSpPr>
            <a:spLocks noGrp="1"/>
          </p:cNvSpPr>
          <p:nvPr>
            <p:ph type="subTitle" idx="1"/>
          </p:nvPr>
        </p:nvSpPr>
        <p:spPr/>
        <p:txBody>
          <a:bodyPr>
            <a:normAutofit/>
          </a:bodyPr>
          <a:lstStyle/>
          <a:p>
            <a:r>
              <a:rPr lang="it-IT" sz="2400" b="1" dirty="0"/>
              <a:t>Avv. Francesca </a:t>
            </a:r>
            <a:r>
              <a:rPr lang="it-IT" sz="2400" b="1" dirty="0" err="1"/>
              <a:t>Petullà</a:t>
            </a:r>
            <a:endParaRPr lang="it-IT" sz="2400" b="1" dirty="0"/>
          </a:p>
        </p:txBody>
      </p:sp>
    </p:spTree>
    <p:extLst>
      <p:ext uri="{BB962C8B-B14F-4D97-AF65-F5344CB8AC3E}">
        <p14:creationId xmlns:p14="http://schemas.microsoft.com/office/powerpoint/2010/main" val="3960335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A9217582-B9C4-0344-AEFA-269DBE3762C2}"/>
              </a:ext>
            </a:extLst>
          </p:cNvPr>
          <p:cNvSpPr>
            <a:spLocks noGrp="1"/>
          </p:cNvSpPr>
          <p:nvPr>
            <p:ph idx="1"/>
          </p:nvPr>
        </p:nvSpPr>
        <p:spPr>
          <a:xfrm>
            <a:off x="1676400" y="266700"/>
            <a:ext cx="10515600" cy="6858000"/>
          </a:xfrm>
        </p:spPr>
        <p:txBody>
          <a:bodyPr>
            <a:normAutofit/>
          </a:bodyPr>
          <a:lstStyle/>
          <a:p>
            <a:pPr lvl="0">
              <a:buFont typeface="+mj-lt"/>
              <a:buAutoNum type="arabicParenR" startAt="10"/>
            </a:pPr>
            <a:r>
              <a:rPr lang="it-IT" dirty="0"/>
              <a:t>Affidamento del servizio di gestione del verde pubblico, acquisto di ammendanti, piante ornamentali, impianti di irrigazione (approvato con DM 13 dicembre 2013, in G.U. n. 13 del 17 gennaio 2014) </a:t>
            </a:r>
          </a:p>
          <a:p>
            <a:pPr lvl="0">
              <a:buFont typeface="+mj-lt"/>
              <a:buAutoNum type="arabicParenR" startAt="10"/>
            </a:pPr>
            <a:r>
              <a:rPr lang="it-IT" dirty="0"/>
              <a:t>Fornitura di attrezzature elettriche ed elettroniche d’ufficio (pc portatili, Pc da tavolo, stampanti, fotocopiatrici, apparecchiature multifunzione, per ufficio) (approvato con DM 13 dicembre 2013, G.U. n. 13 del 17 gennaio 2014)</a:t>
            </a:r>
          </a:p>
          <a:p>
            <a:pPr lvl="0">
              <a:buFont typeface="+mj-lt"/>
              <a:buAutoNum type="arabicParenR" startAt="10"/>
            </a:pPr>
            <a:r>
              <a:rPr lang="it-IT" dirty="0"/>
              <a:t>Acquisto di carta per copia e carta grafica (approvato con DM 4 aprile 2013, in G.U. n. 102 del 3 maggio 2013)</a:t>
            </a:r>
          </a:p>
          <a:p>
            <a:pPr lvl="0">
              <a:buFont typeface="+mj-lt"/>
              <a:buAutoNum type="arabicParenR" startAt="10"/>
            </a:pPr>
            <a:r>
              <a:rPr lang="it-IT" dirty="0"/>
              <a:t>Affidamento del servizio di pulizia e per la fornitura di prodotti per l’igiene (approvato con DM 24 maggio 2012, in G.U. n. 142 del 20 giugno 2012)</a:t>
            </a:r>
          </a:p>
          <a:p>
            <a:pPr lvl="0">
              <a:buFont typeface="+mj-lt"/>
              <a:buAutoNum type="arabicParenR" startAt="10"/>
            </a:pPr>
            <a:r>
              <a:rPr lang="it-IT" dirty="0"/>
              <a:t>Acquisizione dei veicoli adibiti al trasporto su strada (approvato con DM 8 maggio 2012, in G.U. n. 129 del 5 giugno 2012)</a:t>
            </a:r>
          </a:p>
          <a:p>
            <a:pPr lvl="0">
              <a:buFont typeface="+mj-lt"/>
              <a:buAutoNum type="arabicParenR" startAt="10"/>
            </a:pPr>
            <a:r>
              <a:rPr lang="it-IT" dirty="0"/>
              <a:t>Affidamento servizi energetici per gli edifici, servizio di illuminazione e forza motrice, servizio di riscaldamento/raffrescamento (approvato con DM 7 marzo 2012, in G.U. n.74 del 28 marzo 2012)</a:t>
            </a:r>
          </a:p>
          <a:p>
            <a:pPr lvl="0">
              <a:buFont typeface="+mj-lt"/>
              <a:buAutoNum type="arabicParenR" startAt="10"/>
            </a:pPr>
            <a:r>
              <a:rPr lang="it-IT" dirty="0"/>
              <a:t>Servizio di ristorazione collettiva e fornitura di derrate alimentari (approvato con DM 25 luglio 2011, in G.U. n. 220 del 21 settembre 2011)</a:t>
            </a:r>
          </a:p>
          <a:p>
            <a:pPr marL="0" indent="0">
              <a:buNone/>
            </a:pPr>
            <a:r>
              <a:rPr lang="it-IT" dirty="0"/>
              <a:t>Sul sito http://</a:t>
            </a:r>
            <a:r>
              <a:rPr lang="it-IT" dirty="0" err="1"/>
              <a:t>www.minambiente.it</a:t>
            </a:r>
            <a:r>
              <a:rPr lang="it-IT" dirty="0"/>
              <a:t>/pagina/</a:t>
            </a:r>
            <a:r>
              <a:rPr lang="it-IT" dirty="0" err="1"/>
              <a:t>gpp</a:t>
            </a:r>
            <a:r>
              <a:rPr lang="it-IT" dirty="0"/>
              <a:t>-acquisti-verdi è presente l'elenco aggiornato che contiene anche documenti utili per l'interpretazione e l'applicazione dei CAM (relazioni di accompagnamento, note illustrative, FAQ e chiarimenti)</a:t>
            </a:r>
          </a:p>
          <a:p>
            <a:endParaRPr lang="it-IT" dirty="0"/>
          </a:p>
        </p:txBody>
      </p:sp>
      <p:cxnSp>
        <p:nvCxnSpPr>
          <p:cNvPr id="4" name="Connettore 2 3">
            <a:extLst>
              <a:ext uri="{FF2B5EF4-FFF2-40B4-BE49-F238E27FC236}">
                <a16:creationId xmlns:a16="http://schemas.microsoft.com/office/drawing/2014/main" xmlns="" id="{3E7525CC-8323-B345-99C7-8D98F721E699}"/>
              </a:ext>
            </a:extLst>
          </p:cNvPr>
          <p:cNvCxnSpPr>
            <a:cxnSpLocks/>
          </p:cNvCxnSpPr>
          <p:nvPr/>
        </p:nvCxnSpPr>
        <p:spPr>
          <a:xfrm>
            <a:off x="342900" y="6000750"/>
            <a:ext cx="1333500" cy="0"/>
          </a:xfrm>
          <a:prstGeom prst="straightConnector1">
            <a:avLst/>
          </a:prstGeom>
          <a:ln w="76200">
            <a:solidFill>
              <a:schemeClr val="accent6">
                <a:lumMod val="50000"/>
              </a:schemeClr>
            </a:solidFill>
            <a:tailEnd type="triangle"/>
          </a:ln>
          <a:effectLst>
            <a:glow rad="1397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640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DEEE309-8A91-F440-A2D4-0D63772D5273}"/>
              </a:ext>
            </a:extLst>
          </p:cNvPr>
          <p:cNvSpPr>
            <a:spLocks noGrp="1"/>
          </p:cNvSpPr>
          <p:nvPr>
            <p:ph type="title"/>
          </p:nvPr>
        </p:nvSpPr>
        <p:spPr>
          <a:xfrm>
            <a:off x="1125806" y="152400"/>
            <a:ext cx="11296650" cy="704850"/>
          </a:xfrm>
        </p:spPr>
        <p:txBody>
          <a:bodyPr>
            <a:normAutofit fontScale="90000"/>
          </a:bodyPr>
          <a:lstStyle/>
          <a:p>
            <a:r>
              <a:rPr lang="it-IT" b="1" dirty="0"/>
              <a:t>L'elenco dei criteri in corso di definizione o di revisione</a:t>
            </a:r>
            <a:r>
              <a:rPr lang="it-IT" dirty="0"/>
              <a:t/>
            </a:r>
            <a:br>
              <a:rPr lang="it-IT" dirty="0"/>
            </a:br>
            <a:endParaRPr lang="it-IT" dirty="0"/>
          </a:p>
        </p:txBody>
      </p:sp>
      <p:sp>
        <p:nvSpPr>
          <p:cNvPr id="3" name="Segnaposto contenuto 2">
            <a:extLst>
              <a:ext uri="{FF2B5EF4-FFF2-40B4-BE49-F238E27FC236}">
                <a16:creationId xmlns:a16="http://schemas.microsoft.com/office/drawing/2014/main" xmlns="" id="{DCEBC143-4ABD-214B-8E4A-97A445720555}"/>
              </a:ext>
            </a:extLst>
          </p:cNvPr>
          <p:cNvSpPr>
            <a:spLocks noGrp="1"/>
          </p:cNvSpPr>
          <p:nvPr>
            <p:ph idx="1"/>
          </p:nvPr>
        </p:nvSpPr>
        <p:spPr>
          <a:xfrm>
            <a:off x="1276350" y="857250"/>
            <a:ext cx="11146106" cy="6153150"/>
          </a:xfrm>
        </p:spPr>
        <p:txBody>
          <a:bodyPr>
            <a:normAutofit fontScale="85000" lnSpcReduction="20000"/>
          </a:bodyPr>
          <a:lstStyle/>
          <a:p>
            <a:pPr marL="0" indent="0">
              <a:buNone/>
            </a:pPr>
            <a:r>
              <a:rPr lang="it-IT" b="1" dirty="0"/>
              <a:t>		CAM in corso di definizione nel 2017</a:t>
            </a:r>
            <a:endParaRPr lang="it-IT" dirty="0"/>
          </a:p>
          <a:p>
            <a:pPr lvl="0"/>
            <a:r>
              <a:rPr lang="it-IT" dirty="0"/>
              <a:t>Forniture di calzature da lavoro non DPI e DPI, articoli e accessori in pelle (nuovo)</a:t>
            </a:r>
          </a:p>
          <a:p>
            <a:pPr lvl="0"/>
            <a:r>
              <a:rPr lang="it-IT" dirty="0"/>
              <a:t>Forniture di stampanti ed apparecchiature multifunzione e noleggio di stampanti e apparecchiature multifunzione (revisione DM 13 dicembre 2013, G.U. n. 13 del 17 gennaio 2014), Servizio di stampa gestita (nuovo)</a:t>
            </a:r>
          </a:p>
          <a:p>
            <a:pPr lvl="0"/>
            <a:r>
              <a:rPr lang="it-IT" dirty="0"/>
              <a:t>Forniture di cartucce toner e cartucce a getto di inchiostro e servizio integrato di raccolta di cartucce esauste e fornitura di cartucce di toner e a getto di inchiostro (revisione DM 13 febbraio 2014, G.U. n. 58 dell’11 marzo 2014)</a:t>
            </a:r>
          </a:p>
          <a:p>
            <a:pPr lvl="0"/>
            <a:r>
              <a:rPr lang="it-IT" dirty="0"/>
              <a:t>Servizio di ristorazione collettiva e fornitura derrate alimentari: servizio di ristorazione scolastica, servizio di ristorazione collettiva per uffici e per università, servizio di ristorazione assistenziale ed ospedaliera (revisione DM 25 luglio 2011, G.U. n. 220 del 21 settembre 2011)</a:t>
            </a:r>
          </a:p>
          <a:p>
            <a:pPr lvl="0"/>
            <a:r>
              <a:rPr lang="it-IT" dirty="0"/>
              <a:t>Servizi di progettazione e lavori per la nuova costruzione e manutenzione di strade  (nuovo)</a:t>
            </a:r>
          </a:p>
          <a:p>
            <a:pPr marL="0" lvl="0" indent="0">
              <a:buNone/>
            </a:pPr>
            <a:r>
              <a:rPr lang="it-IT" b="1" dirty="0"/>
              <a:t>		CAM programmati per l'anno 2018</a:t>
            </a:r>
            <a:endParaRPr lang="it-IT" dirty="0"/>
          </a:p>
          <a:p>
            <a:pPr lvl="0"/>
            <a:r>
              <a:rPr lang="it-IT" dirty="0"/>
              <a:t>Servizio di </a:t>
            </a:r>
            <a:r>
              <a:rPr lang="it-IT" dirty="0" err="1"/>
              <a:t>lavanolo</a:t>
            </a:r>
            <a:r>
              <a:rPr lang="it-IT" dirty="0"/>
              <a:t> (nuovo)</a:t>
            </a:r>
          </a:p>
          <a:p>
            <a:pPr lvl="0"/>
            <a:r>
              <a:rPr lang="it-IT" dirty="0"/>
              <a:t>Servizio di sanificazione per le strutture ospedaliere e per la fornitura di prodotti detergenti (Revisione DM 18 ottobre 2016)</a:t>
            </a:r>
          </a:p>
          <a:p>
            <a:pPr lvl="0"/>
            <a:r>
              <a:rPr lang="it-IT" dirty="0"/>
              <a:t>Servizio di pulizia e per la fornitura di prodotti per l’igiene (Revisione DM 24 maggio 2012)</a:t>
            </a:r>
          </a:p>
          <a:p>
            <a:pPr lvl="0"/>
            <a:r>
              <a:rPr lang="it-IT" dirty="0"/>
              <a:t>Servizio gestione rifiuti urbani (revisione DM 13 febbraio 2014)</a:t>
            </a:r>
          </a:p>
          <a:p>
            <a:pPr lvl="0"/>
            <a:r>
              <a:rPr lang="it-IT" dirty="0"/>
              <a:t>Servizio trasporto pubblico (nuovo) e veicoli adibiti a trasporto su strada (revisione DM 8 maggio 2012)</a:t>
            </a:r>
          </a:p>
          <a:p>
            <a:pPr lvl="0"/>
            <a:r>
              <a:rPr lang="it-IT" dirty="0"/>
              <a:t>Servizio gestione verde pubblico (revisione DM 13 dicembre 2013)</a:t>
            </a:r>
          </a:p>
          <a:p>
            <a:pPr lvl="0"/>
            <a:r>
              <a:rPr lang="it-IT" dirty="0"/>
              <a:t>Servizi energetici per gli edifici (revisione DM 7 marzo 2012)</a:t>
            </a:r>
          </a:p>
          <a:p>
            <a:pPr lvl="0"/>
            <a:r>
              <a:rPr lang="it-IT" dirty="0"/>
              <a:t>Eventi sostenibili (nuovo)</a:t>
            </a:r>
          </a:p>
          <a:p>
            <a:pPr marL="0" indent="0">
              <a:buNone/>
            </a:pPr>
            <a:r>
              <a:rPr lang="it-IT" dirty="0"/>
              <a:t>Per gli enti proprietari di strade si segnala anche il CAM “Gare d’appalto per l’esecuzione dei trattamenti fitosanitari sulle o lungo le linee ferroviarie e sulle o lungo le strade (DM 15 febbraio 2017)”</a:t>
            </a:r>
          </a:p>
        </p:txBody>
      </p:sp>
    </p:spTree>
    <p:extLst>
      <p:ext uri="{BB962C8B-B14F-4D97-AF65-F5344CB8AC3E}">
        <p14:creationId xmlns:p14="http://schemas.microsoft.com/office/powerpoint/2010/main" val="789628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B7849E6-F8EA-E745-A6A1-1C7AB7C9D653}"/>
              </a:ext>
            </a:extLst>
          </p:cNvPr>
          <p:cNvSpPr>
            <a:spLocks noGrp="1"/>
          </p:cNvSpPr>
          <p:nvPr>
            <p:ph type="title"/>
          </p:nvPr>
        </p:nvSpPr>
        <p:spPr/>
        <p:txBody>
          <a:bodyPr/>
          <a:lstStyle/>
          <a:p>
            <a:r>
              <a:rPr lang="it-IT" b="1" dirty="0"/>
              <a:t>La struttura dei CAM</a:t>
            </a:r>
          </a:p>
        </p:txBody>
      </p:sp>
      <p:sp>
        <p:nvSpPr>
          <p:cNvPr id="3" name="Segnaposto contenuto 2">
            <a:extLst>
              <a:ext uri="{FF2B5EF4-FFF2-40B4-BE49-F238E27FC236}">
                <a16:creationId xmlns:a16="http://schemas.microsoft.com/office/drawing/2014/main" xmlns="" id="{13E1B5CC-C27D-8146-A87A-9B106C590AA0}"/>
              </a:ext>
            </a:extLst>
          </p:cNvPr>
          <p:cNvSpPr>
            <a:spLocks noGrp="1"/>
          </p:cNvSpPr>
          <p:nvPr>
            <p:ph idx="1"/>
          </p:nvPr>
        </p:nvSpPr>
        <p:spPr>
          <a:xfrm>
            <a:off x="1294606" y="1264555"/>
            <a:ext cx="10897394" cy="819150"/>
          </a:xfrm>
        </p:spPr>
        <p:txBody>
          <a:bodyPr>
            <a:normAutofit lnSpcReduction="10000"/>
          </a:bodyPr>
          <a:lstStyle/>
          <a:p>
            <a:pPr marL="0" indent="0">
              <a:buNone/>
            </a:pPr>
            <a:r>
              <a:rPr lang="it-IT" sz="2400" b="1" dirty="0"/>
              <a:t>I documenti di CAM, ognuno nella sua specificità, presentano una struttura di base simile</a:t>
            </a:r>
            <a:r>
              <a:rPr lang="it-IT" sz="2400" dirty="0"/>
              <a:t> </a:t>
            </a:r>
          </a:p>
          <a:p>
            <a:endParaRPr lang="it-IT" dirty="0"/>
          </a:p>
          <a:p>
            <a:endParaRPr lang="it-IT" dirty="0"/>
          </a:p>
          <a:p>
            <a:endParaRPr lang="it-IT" dirty="0"/>
          </a:p>
          <a:p>
            <a:endParaRPr lang="it-IT" dirty="0"/>
          </a:p>
        </p:txBody>
      </p:sp>
      <p:graphicFrame>
        <p:nvGraphicFramePr>
          <p:cNvPr id="4" name="Diagramma 3">
            <a:extLst>
              <a:ext uri="{FF2B5EF4-FFF2-40B4-BE49-F238E27FC236}">
                <a16:creationId xmlns:a16="http://schemas.microsoft.com/office/drawing/2014/main" xmlns="" id="{D0035A6D-DA5B-7544-A625-E6659960F276}"/>
              </a:ext>
            </a:extLst>
          </p:cNvPr>
          <p:cNvGraphicFramePr/>
          <p:nvPr>
            <p:extLst>
              <p:ext uri="{D42A27DB-BD31-4B8C-83A1-F6EECF244321}">
                <p14:modId xmlns:p14="http://schemas.microsoft.com/office/powerpoint/2010/main" val="2416641560"/>
              </p:ext>
            </p:extLst>
          </p:nvPr>
        </p:nvGraphicFramePr>
        <p:xfrm>
          <a:off x="266700" y="209550"/>
          <a:ext cx="11925300" cy="6648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2609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0CFCF816-B592-C24C-93A6-61C3F287AEAF}"/>
              </a:ext>
            </a:extLst>
          </p:cNvPr>
          <p:cNvSpPr>
            <a:spLocks noGrp="1"/>
          </p:cNvSpPr>
          <p:nvPr>
            <p:ph idx="1"/>
          </p:nvPr>
        </p:nvSpPr>
        <p:spPr>
          <a:xfrm>
            <a:off x="2029654" y="386686"/>
            <a:ext cx="9953080" cy="3777622"/>
          </a:xfrm>
        </p:spPr>
        <p:txBody>
          <a:bodyPr>
            <a:normAutofit/>
          </a:bodyPr>
          <a:lstStyle/>
          <a:p>
            <a:r>
              <a:rPr lang="it-IT" sz="2400" b="1" dirty="0"/>
              <a:t>I criteri ambientali minimi propriamente detti sono definiti per alcune o per tutte le fasi di definizione della procedura di gara, in particolare per:</a:t>
            </a:r>
            <a:endParaRPr lang="it-IT" sz="2400" dirty="0"/>
          </a:p>
          <a:p>
            <a:endParaRPr lang="it-IT" dirty="0"/>
          </a:p>
        </p:txBody>
      </p:sp>
      <p:graphicFrame>
        <p:nvGraphicFramePr>
          <p:cNvPr id="4" name="Diagramma 3">
            <a:extLst>
              <a:ext uri="{FF2B5EF4-FFF2-40B4-BE49-F238E27FC236}">
                <a16:creationId xmlns:a16="http://schemas.microsoft.com/office/drawing/2014/main" xmlns="" id="{28A004A3-2EB7-CA4A-A063-024BB78C146C}"/>
              </a:ext>
            </a:extLst>
          </p:cNvPr>
          <p:cNvGraphicFramePr/>
          <p:nvPr>
            <p:extLst>
              <p:ext uri="{D42A27DB-BD31-4B8C-83A1-F6EECF244321}">
                <p14:modId xmlns:p14="http://schemas.microsoft.com/office/powerpoint/2010/main" val="2191972274"/>
              </p:ext>
            </p:extLst>
          </p:nvPr>
        </p:nvGraphicFramePr>
        <p:xfrm>
          <a:off x="209266" y="1392072"/>
          <a:ext cx="11882650" cy="54659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2969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C8D136D-449C-624E-9FB5-17DC4D203925}"/>
              </a:ext>
            </a:extLst>
          </p:cNvPr>
          <p:cNvSpPr>
            <a:spLocks noGrp="1"/>
          </p:cNvSpPr>
          <p:nvPr>
            <p:ph type="title"/>
          </p:nvPr>
        </p:nvSpPr>
        <p:spPr/>
        <p:txBody>
          <a:bodyPr/>
          <a:lstStyle/>
          <a:p>
            <a:r>
              <a:rPr lang="it-IT" b="1" dirty="0"/>
              <a:t>Alcune definizioni</a:t>
            </a:r>
          </a:p>
        </p:txBody>
      </p:sp>
      <p:sp>
        <p:nvSpPr>
          <p:cNvPr id="3" name="Segnaposto contenuto 2">
            <a:extLst>
              <a:ext uri="{FF2B5EF4-FFF2-40B4-BE49-F238E27FC236}">
                <a16:creationId xmlns:a16="http://schemas.microsoft.com/office/drawing/2014/main" xmlns="" id="{BF45C081-A247-EF4E-855C-00DEB23C79DF}"/>
              </a:ext>
            </a:extLst>
          </p:cNvPr>
          <p:cNvSpPr>
            <a:spLocks noGrp="1"/>
          </p:cNvSpPr>
          <p:nvPr>
            <p:ph idx="1"/>
          </p:nvPr>
        </p:nvSpPr>
        <p:spPr>
          <a:xfrm>
            <a:off x="1583140" y="1433015"/>
            <a:ext cx="10399594" cy="5076967"/>
          </a:xfrm>
        </p:spPr>
        <p:txBody>
          <a:bodyPr>
            <a:normAutofit fontScale="85000" lnSpcReduction="10000"/>
          </a:bodyPr>
          <a:lstStyle/>
          <a:p>
            <a:r>
              <a:rPr lang="it-IT" b="1" dirty="0"/>
              <a:t>Norma</a:t>
            </a:r>
            <a:r>
              <a:rPr lang="it-IT" dirty="0"/>
              <a:t>: Documento, prodotto mediante consenso, ed approvato da un organismo riconosciuto, che fornisce, per usi</a:t>
            </a:r>
            <a:r>
              <a:rPr lang="it-IT" b="1" dirty="0"/>
              <a:t> </a:t>
            </a:r>
            <a:r>
              <a:rPr lang="it-IT" dirty="0"/>
              <a:t>comuni e ripetuti, regole, linee guida o caratteristiche, relative a determinate attività o ai loro risultati, al fine di ottenere il migliore ordine in un determinato contesto. </a:t>
            </a:r>
          </a:p>
          <a:p>
            <a:r>
              <a:rPr lang="it-IT" b="1" dirty="0"/>
              <a:t>Organismo o Ente di normazione</a:t>
            </a:r>
            <a:r>
              <a:rPr lang="it-IT" dirty="0"/>
              <a:t>: Organismo che svolge attività normativa, riconosciuto a livello nazionale, regionale o</a:t>
            </a:r>
            <a:r>
              <a:rPr lang="it-IT" b="1" dirty="0"/>
              <a:t> </a:t>
            </a:r>
            <a:r>
              <a:rPr lang="it-IT" dirty="0"/>
              <a:t>internazionale, la cui principale funzione, in applicazione del proprio statuto, è la preparazione, l’approvazione o il recepimento di </a:t>
            </a:r>
            <a:r>
              <a:rPr lang="it-IT" b="1" dirty="0"/>
              <a:t>norme</a:t>
            </a:r>
            <a:r>
              <a:rPr lang="it-IT" dirty="0"/>
              <a:t> pubblicamente disponibili (esempio UNI, CEI, ISO, ecc.).</a:t>
            </a:r>
          </a:p>
          <a:p>
            <a:r>
              <a:rPr lang="it-IT" b="1" dirty="0"/>
              <a:t>Conformità</a:t>
            </a:r>
            <a:r>
              <a:rPr lang="it-IT" dirty="0"/>
              <a:t>: rispondenza di un prodotto o servizio, di un processo o di un azienda o anche di una persona (pensiamo al</a:t>
            </a:r>
            <a:r>
              <a:rPr lang="it-IT" b="1" dirty="0"/>
              <a:t> </a:t>
            </a:r>
            <a:r>
              <a:rPr lang="it-IT" dirty="0"/>
              <a:t>Project Manager), a requisiti (o </a:t>
            </a:r>
            <a:r>
              <a:rPr lang="it-IT" b="1" dirty="0"/>
              <a:t>norme</a:t>
            </a:r>
            <a:r>
              <a:rPr lang="it-IT" dirty="0"/>
              <a:t>) specificati .</a:t>
            </a:r>
          </a:p>
          <a:p>
            <a:r>
              <a:rPr lang="it-IT" b="1" dirty="0"/>
              <a:t>Valutazione della conformità: </a:t>
            </a:r>
            <a:r>
              <a:rPr lang="it-IT" dirty="0"/>
              <a:t>Ogni attività relativa alla determinazione,</a:t>
            </a:r>
            <a:r>
              <a:rPr lang="it-IT" b="1" dirty="0"/>
              <a:t> diretta o indiretta, </a:t>
            </a:r>
            <a:r>
              <a:rPr lang="it-IT" dirty="0"/>
              <a:t>che i requisiti (o le</a:t>
            </a:r>
            <a:r>
              <a:rPr lang="it-IT" b="1" dirty="0"/>
              <a:t> norme</a:t>
            </a:r>
            <a:r>
              <a:rPr lang="it-IT" dirty="0"/>
              <a:t>)</a:t>
            </a:r>
            <a:r>
              <a:rPr lang="it-IT" b="1" dirty="0"/>
              <a:t> </a:t>
            </a:r>
            <a:r>
              <a:rPr lang="it-IT" dirty="0"/>
              <a:t>applicabili siano pienamente soddisfatti.</a:t>
            </a:r>
          </a:p>
          <a:p>
            <a:r>
              <a:rPr lang="it-IT" b="1" dirty="0"/>
              <a:t>Organismi di certificazione</a:t>
            </a:r>
            <a:r>
              <a:rPr lang="it-IT" dirty="0"/>
              <a:t>: organizzazione che rilascia la</a:t>
            </a:r>
            <a:r>
              <a:rPr lang="it-IT" b="1" dirty="0"/>
              <a:t> valutazione di conformità </a:t>
            </a:r>
            <a:r>
              <a:rPr lang="it-IT" dirty="0"/>
              <a:t>ed emette un</a:t>
            </a:r>
            <a:r>
              <a:rPr lang="it-IT" b="1" dirty="0"/>
              <a:t> certificato</a:t>
            </a:r>
            <a:r>
              <a:rPr lang="it-IT" dirty="0"/>
              <a:t>.</a:t>
            </a:r>
          </a:p>
          <a:p>
            <a:r>
              <a:rPr lang="it-IT" dirty="0"/>
              <a:t>(Se l'organismo di certificazione opera direttamente per i controlli, dovrà essere anche organismo di ispezione e rispettare pertanto la norma 17020 )</a:t>
            </a:r>
          </a:p>
          <a:p>
            <a:r>
              <a:rPr lang="it-IT" b="1" dirty="0"/>
              <a:t>Ente di accreditamento </a:t>
            </a:r>
            <a:r>
              <a:rPr lang="it-IT" dirty="0"/>
              <a:t>: per l'Italia è ACCREDIA, che a sua volta rispetta i requisiti della norma UNI CEI EN ISO/IEC</a:t>
            </a:r>
            <a:r>
              <a:rPr lang="it-IT" b="1" dirty="0"/>
              <a:t> </a:t>
            </a:r>
            <a:r>
              <a:rPr lang="it-IT" dirty="0"/>
              <a:t>17011.</a:t>
            </a:r>
          </a:p>
          <a:p>
            <a:r>
              <a:rPr lang="it-IT" b="1" dirty="0"/>
              <a:t>Accreditamento</a:t>
            </a:r>
            <a:r>
              <a:rPr lang="it-IT" dirty="0"/>
              <a:t>: Procedimento con cui un organismo riconosciuto attesta formalmente la competenza di un organismo o</a:t>
            </a:r>
            <a:r>
              <a:rPr lang="it-IT" b="1" dirty="0"/>
              <a:t> </a:t>
            </a:r>
            <a:r>
              <a:rPr lang="it-IT" dirty="0"/>
              <a:t>persona a svolgere funzioni specifiche di verifica.</a:t>
            </a:r>
          </a:p>
          <a:p>
            <a:endParaRPr lang="it-IT" dirty="0"/>
          </a:p>
          <a:p>
            <a:endParaRPr lang="it-IT" dirty="0"/>
          </a:p>
        </p:txBody>
      </p:sp>
    </p:spTree>
    <p:extLst>
      <p:ext uri="{BB962C8B-B14F-4D97-AF65-F5344CB8AC3E}">
        <p14:creationId xmlns:p14="http://schemas.microsoft.com/office/powerpoint/2010/main" val="102085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32B40186-CAAA-9D45-B986-0703DC95B760}"/>
              </a:ext>
            </a:extLst>
          </p:cNvPr>
          <p:cNvSpPr>
            <a:spLocks noGrp="1"/>
          </p:cNvSpPr>
          <p:nvPr>
            <p:ph idx="1"/>
          </p:nvPr>
        </p:nvSpPr>
        <p:spPr>
          <a:xfrm>
            <a:off x="1801504" y="354842"/>
            <a:ext cx="10085696" cy="6264322"/>
          </a:xfrm>
        </p:spPr>
        <p:txBody>
          <a:bodyPr>
            <a:normAutofit fontScale="92500" lnSpcReduction="20000"/>
          </a:bodyPr>
          <a:lstStyle/>
          <a:p>
            <a:r>
              <a:rPr lang="it-IT" b="1" dirty="0"/>
              <a:t>Gli organismo di certificazione</a:t>
            </a:r>
            <a:r>
              <a:rPr lang="it-IT" dirty="0"/>
              <a:t>, a seconda dell'oggetto delle attività di verifica di conformità svolte, devono</a:t>
            </a:r>
            <a:r>
              <a:rPr lang="it-IT" b="1" dirty="0"/>
              <a:t> </a:t>
            </a:r>
            <a:r>
              <a:rPr lang="it-IT" dirty="0"/>
              <a:t>rispondere a loro volta ad altre serie di norme </a:t>
            </a:r>
          </a:p>
          <a:p>
            <a:r>
              <a:rPr lang="it-IT" dirty="0"/>
              <a:t>UNI CEI EN ISO/IEC 17021:2011 per la certificazione dei sistemi di gestione o dei processi</a:t>
            </a:r>
          </a:p>
          <a:p>
            <a:r>
              <a:rPr lang="it-IT" dirty="0"/>
              <a:t>UNI CEI EN ISO/IEC 17065:2012 per la certificazione di prodotto</a:t>
            </a:r>
          </a:p>
          <a:p>
            <a:r>
              <a:rPr lang="it-IT" dirty="0"/>
              <a:t>UNI CEI EN ISO/IEC 17024:2004 per la certificazione del personale</a:t>
            </a:r>
          </a:p>
          <a:p>
            <a:r>
              <a:rPr lang="it-IT" b="1" dirty="0"/>
              <a:t>Ispezione</a:t>
            </a:r>
            <a:r>
              <a:rPr lang="it-IT" dirty="0"/>
              <a:t>: esame di un progetto di un prodotto, servizio, processo, impianto, e determinazione della loro conformità a</a:t>
            </a:r>
            <a:r>
              <a:rPr lang="it-IT" b="1" dirty="0"/>
              <a:t> </a:t>
            </a:r>
            <a:r>
              <a:rPr lang="it-IT" dirty="0"/>
              <a:t>requisiti specifici o, sulla base di un giudizio professionale, a requisiti di carattere generale.</a:t>
            </a:r>
          </a:p>
          <a:p>
            <a:r>
              <a:rPr lang="it-IT" b="1" dirty="0"/>
              <a:t>Organismo di ispezione</a:t>
            </a:r>
            <a:r>
              <a:rPr lang="it-IT" dirty="0"/>
              <a:t>: L'attività di ispezione presuppone l'imparzialità dell'organismo che lo svolge; tuttavia, gli</a:t>
            </a:r>
            <a:r>
              <a:rPr lang="it-IT" b="1" dirty="0"/>
              <a:t> </a:t>
            </a:r>
            <a:r>
              <a:rPr lang="it-IT" dirty="0"/>
              <a:t>organismi di ispezione si possono distinguere in tre tipi, in base al loro “livello” indipendenza rispetto al destinatario o al committente dell'ispezione:</a:t>
            </a:r>
          </a:p>
          <a:p>
            <a:pPr lvl="0"/>
            <a:r>
              <a:rPr lang="it-IT" dirty="0"/>
              <a:t>Tipo A: l’organismo di ispezione si identifica nell’organizzazione e la sua attività consiste nello svolgere solamente </a:t>
            </a:r>
            <a:r>
              <a:rPr lang="it-IT" b="1" dirty="0"/>
              <a:t>ispezioni di terza parte</a:t>
            </a:r>
            <a:r>
              <a:rPr lang="it-IT" dirty="0"/>
              <a:t>;</a:t>
            </a:r>
          </a:p>
          <a:p>
            <a:pPr lvl="0"/>
            <a:r>
              <a:rPr lang="it-IT" dirty="0"/>
              <a:t>Tipo B: l’organismo di ispezione è una parte separata e identificabile di un organizzazione, e solamente per questa organizzazione madre, svolge </a:t>
            </a:r>
            <a:r>
              <a:rPr lang="it-IT" b="1" dirty="0"/>
              <a:t>ispezioni di prima e seconda parte</a:t>
            </a:r>
            <a:r>
              <a:rPr lang="it-IT" dirty="0"/>
              <a:t>.</a:t>
            </a:r>
          </a:p>
          <a:p>
            <a:pPr lvl="0"/>
            <a:r>
              <a:rPr lang="it-IT" dirty="0"/>
              <a:t>Tipo C: l’organismo di ispezione è una parte identificabile, ma non necessariamente separata, di un organizzazione, e può svolgere attività di </a:t>
            </a:r>
            <a:r>
              <a:rPr lang="it-IT" b="1" dirty="0"/>
              <a:t>ispezione di prima e di seconda parte</a:t>
            </a:r>
            <a:r>
              <a:rPr lang="it-IT" dirty="0"/>
              <a:t> sia per l’organizzazione madre, sia per altre organizzazioni.</a:t>
            </a:r>
          </a:p>
          <a:p>
            <a:r>
              <a:rPr lang="it-IT" b="1" dirty="0"/>
              <a:t>Norme degli organismi di ispezione</a:t>
            </a:r>
            <a:r>
              <a:rPr lang="it-IT" dirty="0"/>
              <a:t> </a:t>
            </a:r>
          </a:p>
          <a:p>
            <a:r>
              <a:rPr lang="it-IT" dirty="0"/>
              <a:t>UNI CEI EN ISO/IEC 17020 Requisiti degli organismi di ispezione</a:t>
            </a:r>
          </a:p>
          <a:p>
            <a:r>
              <a:rPr lang="it-IT" dirty="0"/>
              <a:t>UNI CEI EN ISO/IEC 17025 Requisiti generali per la competenza dei laboratori di prova e di taratura</a:t>
            </a:r>
            <a:br>
              <a:rPr lang="it-IT" dirty="0"/>
            </a:br>
            <a:r>
              <a:rPr lang="it-IT" dirty="0"/>
              <a:t> </a:t>
            </a:r>
          </a:p>
          <a:p>
            <a:endParaRPr lang="it-IT" dirty="0"/>
          </a:p>
        </p:txBody>
      </p:sp>
    </p:spTree>
    <p:extLst>
      <p:ext uri="{BB962C8B-B14F-4D97-AF65-F5344CB8AC3E}">
        <p14:creationId xmlns:p14="http://schemas.microsoft.com/office/powerpoint/2010/main" val="3071485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A6059BF1-6BBB-7E49-895E-A2D723660043}"/>
              </a:ext>
            </a:extLst>
          </p:cNvPr>
          <p:cNvSpPr>
            <a:spLocks noGrp="1"/>
          </p:cNvSpPr>
          <p:nvPr>
            <p:ph idx="1"/>
          </p:nvPr>
        </p:nvSpPr>
        <p:spPr>
          <a:xfrm>
            <a:off x="1610435" y="204716"/>
            <a:ext cx="10331355" cy="6653284"/>
          </a:xfrm>
        </p:spPr>
        <p:txBody>
          <a:bodyPr>
            <a:normAutofit fontScale="92500" lnSpcReduction="20000"/>
          </a:bodyPr>
          <a:lstStyle/>
          <a:p>
            <a:pPr marL="0" indent="0">
              <a:buNone/>
            </a:pPr>
            <a:endParaRPr lang="it-IT" dirty="0"/>
          </a:p>
          <a:p>
            <a:r>
              <a:rPr lang="it-IT" dirty="0"/>
              <a:t>Per determinare l'</a:t>
            </a:r>
            <a:r>
              <a:rPr lang="it-IT" b="1" dirty="0"/>
              <a:t>ambito di competenza</a:t>
            </a:r>
            <a:r>
              <a:rPr lang="it-IT" dirty="0"/>
              <a:t> dei vari organismi di certificazione della conformità, la coerenza del settore di attività di cui si chiede la certificazione con le attività previste nel contratto occorre tenere in debito conto le </a:t>
            </a:r>
            <a:r>
              <a:rPr lang="it-IT" b="1" dirty="0"/>
              <a:t>classificazioni</a:t>
            </a:r>
            <a:r>
              <a:rPr lang="it-IT" dirty="0"/>
              <a:t> </a:t>
            </a:r>
            <a:r>
              <a:rPr lang="it-IT" b="1" dirty="0"/>
              <a:t>delle attività economiche </a:t>
            </a:r>
            <a:r>
              <a:rPr lang="it-IT" dirty="0"/>
              <a:t>e prestare attenzione alla coerenza delle indicazioni riportate nella documentazione di gara </a:t>
            </a:r>
          </a:p>
          <a:p>
            <a:r>
              <a:rPr lang="it-IT" dirty="0"/>
              <a:t>Es. Oggetto gara: riqualificazione energetica (previsti lavori edili ed impiantistici)</a:t>
            </a:r>
          </a:p>
          <a:p>
            <a:r>
              <a:rPr lang="it-IT" dirty="0"/>
              <a:t>Ad es. Richiesta certificazione ISO 14001 (criterio per la selezione dei concorrenti come previsto dal CAM Edilizia) Classificazione IAF/EA: 28, 28 a) e 28 b) Classificazione NACE/ATECO: 41, 42,43 Attestazione SOA OG1, OG11 e/o OS 30, OS 28</a:t>
            </a:r>
          </a:p>
          <a:p>
            <a:r>
              <a:rPr lang="it-IT" b="1" dirty="0"/>
              <a:t>Cfr. Consiglio di Stato sez. III 8/11/2017 n. 5170</a:t>
            </a:r>
            <a:endParaRPr lang="it-IT" dirty="0"/>
          </a:p>
          <a:p>
            <a:r>
              <a:rPr lang="it-IT" dirty="0"/>
              <a:t>“</a:t>
            </a:r>
            <a:r>
              <a:rPr lang="it-IT" i="1" dirty="0"/>
              <a:t>Da tale ratio</a:t>
            </a:r>
            <a:r>
              <a:rPr lang="it-IT" dirty="0"/>
              <a:t> </a:t>
            </a:r>
            <a:r>
              <a:rPr lang="it-IT" i="1" dirty="0"/>
              <a:t>– nell’ottica</a:t>
            </a:r>
            <a:r>
              <a:rPr lang="it-IT" dirty="0"/>
              <a:t> </a:t>
            </a:r>
            <a:r>
              <a:rPr lang="it-IT" i="1" dirty="0"/>
              <a:t>di una lettura del bando fedele ai principi vigenti in materia di contrattualistica pubblica, che</a:t>
            </a:r>
            <a:r>
              <a:rPr lang="it-IT" dirty="0"/>
              <a:t> </a:t>
            </a:r>
            <a:r>
              <a:rPr lang="it-IT" i="1" dirty="0"/>
              <a:t>tenga cioè conto dell’oggetto e della funzione dell’affidamento (1363 1367 1369 c.c.) – si desume la necessità di una </a:t>
            </a:r>
            <a:r>
              <a:rPr lang="it-IT" b="1" i="1" dirty="0"/>
              <a:t>congruenza contenutistica, tendenzialmente completa, tra le risultanze descrittive della professionalità dell’impresa, come riportate nell'iscrizione alla Camera di Commercio, e l’oggetto del contratto d'appalto</a:t>
            </a:r>
            <a:r>
              <a:rPr lang="it-IT" i="1" dirty="0"/>
              <a:t>, evincibile dal complesso di</a:t>
            </a:r>
            <a:r>
              <a:rPr lang="it-IT" b="1" i="1" dirty="0"/>
              <a:t> </a:t>
            </a:r>
            <a:r>
              <a:rPr lang="it-IT" i="1" dirty="0"/>
              <a:t>prestazioni in esso previste; e ciò in quanto </a:t>
            </a:r>
            <a:r>
              <a:rPr lang="it-IT" b="1" i="1" dirty="0"/>
              <a:t>l’oggetto</a:t>
            </a:r>
            <a:r>
              <a:rPr lang="it-IT" i="1" dirty="0"/>
              <a:t> </a:t>
            </a:r>
            <a:r>
              <a:rPr lang="it-IT" b="1" i="1" dirty="0"/>
              <a:t>sociale viene inteso come la "misura" della capacità di agire della</a:t>
            </a:r>
            <a:r>
              <a:rPr lang="it-IT" dirty="0"/>
              <a:t> </a:t>
            </a:r>
            <a:r>
              <a:rPr lang="it-IT" b="1" i="1" dirty="0"/>
              <a:t>persona giuridica, la quale può validamente acquisire diritti ed assumere obblighi solo per le attività comprese nello</a:t>
            </a:r>
            <a:r>
              <a:rPr lang="it-IT" dirty="0"/>
              <a:t> </a:t>
            </a:r>
            <a:r>
              <a:rPr lang="it-IT" b="1" i="1" dirty="0"/>
              <a:t>stesso, come riportate nel certificato camerale </a:t>
            </a:r>
            <a:r>
              <a:rPr lang="it-IT" i="1" dirty="0"/>
              <a:t>(</a:t>
            </a:r>
            <a:r>
              <a:rPr lang="it-IT" i="1" dirty="0" err="1"/>
              <a:t>Cons</a:t>
            </a:r>
            <a:r>
              <a:rPr lang="it-IT" i="1" dirty="0"/>
              <a:t>. Stato, sez. V, 7.2.2012, n. 648 e sez. IV, 23.9.2015, n. 4457; T.A.R.</a:t>
            </a:r>
            <a:r>
              <a:rPr lang="it-IT" b="1" i="1" dirty="0"/>
              <a:t> </a:t>
            </a:r>
            <a:r>
              <a:rPr lang="it-IT" i="1" dirty="0"/>
              <a:t>Napoli, sez. I, 3.2.2015, n. 819; T.A.R. Veneto, sez. I, 1.9.2015, n. 953). 1.2. A parziale mitigazione di tale impostazione si sostiene, d’altra parte, che </a:t>
            </a:r>
            <a:r>
              <a:rPr lang="it-IT" b="1" i="1" dirty="0"/>
              <a:t>detta corrispondenza contenutistica</a:t>
            </a:r>
            <a:r>
              <a:rPr lang="it-IT" i="1" dirty="0"/>
              <a:t> - tra risultanze descrittive del certificato camerale e oggetto del contratto d'appalto - </a:t>
            </a:r>
            <a:r>
              <a:rPr lang="it-IT" b="1" i="1" dirty="0"/>
              <a:t>non debba tradursi in una perfetta ed assoluta sovrapponibilità</a:t>
            </a:r>
            <a:r>
              <a:rPr lang="it-IT" i="1" dirty="0"/>
              <a:t> tra tutte le componenti dei due termini di riferimento, ma che la stessa vada appurata secondo un criterio di rispondenza alla finalità di verifica della richiesta idoneità professionale, e quindi in virtù di una considerazione non già atomistica e frazionata, bensì globale e complessiva delle prestazioni dedotte in contratto</a:t>
            </a:r>
            <a:r>
              <a:rPr lang="it-IT" dirty="0"/>
              <a:t>.”</a:t>
            </a:r>
          </a:p>
          <a:p>
            <a:endParaRPr lang="it-IT" dirty="0"/>
          </a:p>
        </p:txBody>
      </p:sp>
    </p:spTree>
    <p:extLst>
      <p:ext uri="{BB962C8B-B14F-4D97-AF65-F5344CB8AC3E}">
        <p14:creationId xmlns:p14="http://schemas.microsoft.com/office/powerpoint/2010/main" val="1676516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36010D59-3DEC-EF4C-948C-FE1C191C23A9}"/>
              </a:ext>
            </a:extLst>
          </p:cNvPr>
          <p:cNvSpPr>
            <a:spLocks noGrp="1"/>
          </p:cNvSpPr>
          <p:nvPr>
            <p:ph idx="1"/>
          </p:nvPr>
        </p:nvSpPr>
        <p:spPr>
          <a:xfrm>
            <a:off x="2047164" y="504967"/>
            <a:ext cx="9730854" cy="5868537"/>
          </a:xfrm>
        </p:spPr>
        <p:txBody>
          <a:bodyPr>
            <a:normAutofit fontScale="92500" lnSpcReduction="10000"/>
          </a:bodyPr>
          <a:lstStyle/>
          <a:p>
            <a:r>
              <a:rPr lang="it-IT" b="1" dirty="0"/>
              <a:t>Nella fase di progettazione del contratto, il progettista deve attenersi alle indicazioni riportate nei CAM applicabili, per definire gli elementi essenziali delle prestazioni (cfr. art. 23, art. 68 e art. 71 del Codice)</a:t>
            </a:r>
            <a:endParaRPr lang="it-IT" dirty="0"/>
          </a:p>
          <a:p>
            <a:r>
              <a:rPr lang="it-IT" dirty="0"/>
              <a:t>Nei CAM (es. Edilizia) troviamo infatti indicazioni di carattere generale che costituiscono </a:t>
            </a:r>
            <a:r>
              <a:rPr lang="it-IT" i="1" dirty="0"/>
              <a:t>“suggerimenti</a:t>
            </a:r>
            <a:r>
              <a:rPr lang="it-IT" dirty="0"/>
              <a:t> </a:t>
            </a:r>
            <a:r>
              <a:rPr lang="it-IT" i="1" dirty="0"/>
              <a:t>finalizzati alla razionalizzazione degli acquisti per tale categoria merceologica, la normativa ambientale ed eventualmente quelle a tutela dei diritti dei lavoratori ed ulteriori eventuali suggerimenti proposti alle stazioni appaltanti in relazione all’espletamento della relativa gara d’appalto, all’esecuzione del contratto e/o alla gestione del prodotto o servizio oggetto dello stesso.”</a:t>
            </a:r>
            <a:r>
              <a:rPr lang="it-IT" dirty="0"/>
              <a:t> </a:t>
            </a:r>
          </a:p>
          <a:p>
            <a:r>
              <a:rPr lang="it-IT" dirty="0"/>
              <a:t>N.B. Nel caso di progetti di lavori, se i prezzari regionali non contemplano le specifiche lavorazioni o forniture all'interno dell'analisi dei prezzi, sarà ancora possibile far riferimento all'art. 32, comma 2, del DPR 207/2010: “2</a:t>
            </a:r>
            <a:r>
              <a:rPr lang="it-IT" i="1" dirty="0"/>
              <a:t>. Per</a:t>
            </a:r>
            <a:r>
              <a:rPr lang="it-IT" dirty="0"/>
              <a:t> </a:t>
            </a:r>
            <a:r>
              <a:rPr lang="it-IT" i="1" dirty="0"/>
              <a:t>eventuali voci mancanti il relativo prezzo viene determinato mediante analisi:</a:t>
            </a:r>
            <a:endParaRPr lang="it-IT" dirty="0"/>
          </a:p>
          <a:p>
            <a:r>
              <a:rPr lang="it-IT" i="1" dirty="0"/>
              <a:t>applicando alle quantità di materiali, mano d'opera, noli e trasporti, necessari per la realizzazione delle quantità unitarie di ogni voce, i rispettivi prezzi elementari dedotti da listini ufficiali o dai listini delle locali camere di commercio ovvero, in difetto, dai prezzi correnti di mercato;</a:t>
            </a:r>
            <a:endParaRPr lang="it-IT" dirty="0"/>
          </a:p>
          <a:p>
            <a:pPr lvl="0"/>
            <a:r>
              <a:rPr lang="it-IT" i="1" dirty="0"/>
              <a:t>aggiungendo ulteriormente una percentuale variabile tra il tredici e diciassette per cento, a seconda della importanza, della natura, della durata e di particolari esigenze dei singoli lavori, per spese generali;</a:t>
            </a:r>
            <a:endParaRPr lang="it-IT" dirty="0"/>
          </a:p>
          <a:p>
            <a:pPr lvl="0"/>
            <a:r>
              <a:rPr lang="it-IT" i="1" dirty="0"/>
              <a:t>aggiungendo infine una percentuale del dieci per cento per utile dell'esecutore.”</a:t>
            </a:r>
            <a:endParaRPr lang="it-IT" dirty="0"/>
          </a:p>
          <a:p>
            <a:endParaRPr lang="it-IT" dirty="0"/>
          </a:p>
          <a:p>
            <a:endParaRPr lang="it-IT" dirty="0"/>
          </a:p>
        </p:txBody>
      </p:sp>
    </p:spTree>
    <p:extLst>
      <p:ext uri="{BB962C8B-B14F-4D97-AF65-F5344CB8AC3E}">
        <p14:creationId xmlns:p14="http://schemas.microsoft.com/office/powerpoint/2010/main" val="3998490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307024CB-A54B-2A46-AEE8-E7C432811662}"/>
              </a:ext>
            </a:extLst>
          </p:cNvPr>
          <p:cNvSpPr>
            <a:spLocks noGrp="1"/>
          </p:cNvSpPr>
          <p:nvPr>
            <p:ph idx="1"/>
          </p:nvPr>
        </p:nvSpPr>
        <p:spPr>
          <a:xfrm>
            <a:off x="1815152" y="477671"/>
            <a:ext cx="10085696" cy="6237027"/>
          </a:xfrm>
        </p:spPr>
        <p:txBody>
          <a:bodyPr>
            <a:normAutofit/>
          </a:bodyPr>
          <a:lstStyle/>
          <a:p>
            <a:r>
              <a:rPr lang="it-IT" b="1" dirty="0"/>
              <a:t>(CAM Arredi) Specifiche tecniche: 3.2.2 Emissioni di formaldeide da pannelli</a:t>
            </a:r>
            <a:endParaRPr lang="it-IT" dirty="0"/>
          </a:p>
          <a:p>
            <a:r>
              <a:rPr lang="it-IT" dirty="0"/>
              <a:t>Se sono utilizzati pannelli a base di legno che contengono resine a base di formaldeide, le emissioni di formaldeide dai pannelli usati nel prodotto finito deve essere inferiore a 0,080 mg/m3, ossia inferiore al 65% del valore previsto per essere classificati come E1 secondo la norma EN 13986 allegato B.</a:t>
            </a:r>
          </a:p>
          <a:p>
            <a:r>
              <a:rPr lang="it-IT" b="1" dirty="0"/>
              <a:t>Verifica: </a:t>
            </a:r>
            <a:r>
              <a:rPr lang="it-IT" dirty="0"/>
              <a:t>L’offerente</a:t>
            </a:r>
            <a:r>
              <a:rPr lang="it-IT" b="1" dirty="0"/>
              <a:t> </a:t>
            </a:r>
            <a:r>
              <a:rPr lang="it-IT" dirty="0"/>
              <a:t>deve fornire un rapporto di prova relativo ad uno dei metodi indicati</a:t>
            </a:r>
            <a:r>
              <a:rPr lang="it-IT" b="1" dirty="0"/>
              <a:t> </a:t>
            </a:r>
            <a:r>
              <a:rPr lang="it-IT" dirty="0"/>
              <a:t>nell’allegato B della norma EN 13986 emesso da un organismo di valutazione della conformità avente nello scopo di accreditamento le norme tecniche di prova che verificano il contenuto o l’emissione di formaldeide. Sono presunti conformi i prodotti certificati CARB fase II, secondo la norma ATCM 93120 e Classe </a:t>
            </a:r>
            <a:r>
              <a:rPr lang="it-IT" dirty="0" err="1"/>
              <a:t>F</a:t>
            </a:r>
            <a:r>
              <a:rPr lang="it-IT" dirty="0"/>
              <a:t>****, secondo la norma JIS A 1460 (2001) nonché altre eventuali certificazioni che assicurino emissioni inferiori a quelle previste dal requisito.</a:t>
            </a:r>
          </a:p>
          <a:p>
            <a:r>
              <a:rPr lang="it-IT" b="1" dirty="0"/>
              <a:t>OPPURE (vedi documentazione gara CONSIP Arredi 7)</a:t>
            </a:r>
            <a:endParaRPr lang="it-IT" dirty="0"/>
          </a:p>
          <a:p>
            <a:r>
              <a:rPr lang="it-IT" dirty="0"/>
              <a:t>Sono altresì presunti conformi i prodotti provvisti di un’etichetta ambientale di Tipo I conforme alla ISO 14024, oppure di una asserzione ambientale di Tipo II conforme alla norma ISO 14021, verificata da un organismo di valutazione della conformità, che permettano di dimostrare il rispetto del presente criterio</a:t>
            </a:r>
          </a:p>
          <a:p>
            <a:endParaRPr lang="it-IT" dirty="0"/>
          </a:p>
        </p:txBody>
      </p:sp>
    </p:spTree>
    <p:extLst>
      <p:ext uri="{BB962C8B-B14F-4D97-AF65-F5344CB8AC3E}">
        <p14:creationId xmlns:p14="http://schemas.microsoft.com/office/powerpoint/2010/main" val="3020564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5B849BB8-10B5-5D4B-A5EC-D03FB5C46F59}"/>
              </a:ext>
            </a:extLst>
          </p:cNvPr>
          <p:cNvSpPr>
            <a:spLocks noGrp="1"/>
          </p:cNvSpPr>
          <p:nvPr>
            <p:ph idx="1"/>
          </p:nvPr>
        </p:nvSpPr>
        <p:spPr>
          <a:xfrm>
            <a:off x="1815152" y="423081"/>
            <a:ext cx="10072048" cy="6168788"/>
          </a:xfrm>
        </p:spPr>
        <p:txBody>
          <a:bodyPr>
            <a:normAutofit fontScale="92500" lnSpcReduction="10000"/>
          </a:bodyPr>
          <a:lstStyle/>
          <a:p>
            <a:r>
              <a:rPr lang="it-IT" b="1" dirty="0"/>
              <a:t>(CAM Edilizia) 2.4.1.2 Materia prima recuperata o riciclata</a:t>
            </a:r>
            <a:endParaRPr lang="it-IT" dirty="0"/>
          </a:p>
          <a:p>
            <a:r>
              <a:rPr lang="it-IT" dirty="0"/>
              <a:t>Il contenuto di materia recuperata o riciclata nei materiali utilizzati per l’edificio, </a:t>
            </a:r>
            <a:r>
              <a:rPr lang="it-IT" b="1" dirty="0"/>
              <a:t>anche considerando diverse</a:t>
            </a:r>
            <a:r>
              <a:rPr lang="it-IT" dirty="0"/>
              <a:t> </a:t>
            </a:r>
            <a:r>
              <a:rPr lang="it-IT" b="1" dirty="0"/>
              <a:t>percentuali per ogni materiale, deve essere pari ad almeno il 15% in peso </a:t>
            </a:r>
            <a:r>
              <a:rPr lang="it-IT" dirty="0"/>
              <a:t>valutato sul totale di tutti i</a:t>
            </a:r>
            <a:r>
              <a:rPr lang="it-IT" b="1" dirty="0"/>
              <a:t> </a:t>
            </a:r>
            <a:r>
              <a:rPr lang="it-IT" dirty="0"/>
              <a:t>materiali utilizzati. Di tale percentuale, </a:t>
            </a:r>
            <a:r>
              <a:rPr lang="it-IT" b="1" dirty="0"/>
              <a:t>almeno il 5% deve essere costituita da materiali non strutturali</a:t>
            </a:r>
            <a:r>
              <a:rPr lang="it-IT" dirty="0"/>
              <a:t>. Per le diverse categorie di materiali e componenti edilizi valgono in sostituzione, qualora specificate, le percentuali contenute nel capitolo 2.4.2. Il suddetto requisito può essere derogato nel caso in cui il componente impiegato rientri contemporaneamente nelle due casistiche sotto riportate:</a:t>
            </a:r>
          </a:p>
          <a:p>
            <a:pPr lvl="0"/>
            <a:r>
              <a:rPr lang="it-IT" dirty="0"/>
              <a:t>abbia una specifica funzione di protezione dell’edificio da agenti esterni quali ad esempio acque meteoriche (membrane per impermeabilizzazione);</a:t>
            </a:r>
          </a:p>
          <a:p>
            <a:pPr lvl="0"/>
            <a:r>
              <a:rPr lang="it-IT" dirty="0"/>
              <a:t>sussistano </a:t>
            </a:r>
            <a:r>
              <a:rPr lang="it-IT" b="1" dirty="0"/>
              <a:t>specifici obblighi di legge a garanzie minime di durabilità legate alla suddetta funzione</a:t>
            </a:r>
            <a:r>
              <a:rPr lang="it-IT" dirty="0"/>
              <a:t>. </a:t>
            </a:r>
            <a:r>
              <a:rPr lang="it-IT" b="1" dirty="0"/>
              <a:t>Verifica: Il progettista </a:t>
            </a:r>
            <a:r>
              <a:rPr lang="it-IT" dirty="0"/>
              <a:t>deve fornire</a:t>
            </a:r>
            <a:r>
              <a:rPr lang="it-IT" b="1" dirty="0"/>
              <a:t> </a:t>
            </a:r>
            <a:r>
              <a:rPr lang="it-IT" dirty="0"/>
              <a:t>l’elenco</a:t>
            </a:r>
            <a:r>
              <a:rPr lang="it-IT" b="1" dirty="0"/>
              <a:t> </a:t>
            </a:r>
            <a:r>
              <a:rPr lang="it-IT" dirty="0"/>
              <a:t>dei materiali costituiti, anche parzialmente, da materie recuperate</a:t>
            </a:r>
            <a:r>
              <a:rPr lang="it-IT" b="1" dirty="0"/>
              <a:t> </a:t>
            </a:r>
            <a:r>
              <a:rPr lang="it-IT" dirty="0"/>
              <a:t>o riciclate ed il loro peso rispetto al peso totale dei materiali utilizzati per l’edificio. </a:t>
            </a:r>
            <a:r>
              <a:rPr lang="it-IT" b="1" dirty="0"/>
              <a:t>La percentuale di materia</a:t>
            </a:r>
            <a:r>
              <a:rPr lang="it-IT" dirty="0"/>
              <a:t> </a:t>
            </a:r>
            <a:r>
              <a:rPr lang="it-IT" b="1" dirty="0"/>
              <a:t>riciclata deve essere dimostrata tramite una delle seguenti opzioni</a:t>
            </a:r>
            <a:r>
              <a:rPr lang="it-IT" dirty="0"/>
              <a:t>: </a:t>
            </a:r>
          </a:p>
          <a:p>
            <a:pPr>
              <a:buFont typeface="+mj-lt"/>
              <a:buAutoNum type="alphaLcParenR"/>
            </a:pPr>
            <a:r>
              <a:rPr lang="it-IT" dirty="0"/>
              <a:t>una dichiarazione ambientale di Tipo III, conforme alla norma UNI EN 15804 e alla norma ISO 14025;</a:t>
            </a:r>
          </a:p>
          <a:p>
            <a:pPr>
              <a:buFont typeface="+mj-lt"/>
              <a:buAutoNum type="alphaLcParenR"/>
            </a:pPr>
            <a:r>
              <a:rPr lang="it-IT" dirty="0"/>
              <a:t>una certificazione di prodotto rilasciata da un organismo di valutazione della conformità che attesti il contenuto di riciclato come </a:t>
            </a:r>
            <a:r>
              <a:rPr lang="it-IT" dirty="0" err="1"/>
              <a:t>ReMade</a:t>
            </a:r>
            <a:r>
              <a:rPr lang="it-IT" dirty="0"/>
              <a:t> in </a:t>
            </a:r>
            <a:r>
              <a:rPr lang="it-IT" dirty="0" err="1"/>
              <a:t>Italy</a:t>
            </a:r>
            <a:r>
              <a:rPr lang="it-IT" dirty="0"/>
              <a:t>®, Plastica Seconda Vita o equivalenti;</a:t>
            </a:r>
          </a:p>
          <a:p>
            <a:pPr>
              <a:buFont typeface="+mj-lt"/>
              <a:buAutoNum type="alphaLcParenR"/>
            </a:pPr>
            <a:r>
              <a:rPr lang="it-IT" dirty="0"/>
              <a:t>una autodichiarazione ambientale di Tipo II conforme alla norma ISO 14021, verificata da un organismo di valutazione della conformità.</a:t>
            </a:r>
          </a:p>
          <a:p>
            <a:endParaRPr lang="it-IT" dirty="0"/>
          </a:p>
        </p:txBody>
      </p:sp>
    </p:spTree>
    <p:extLst>
      <p:ext uri="{BB962C8B-B14F-4D97-AF65-F5344CB8AC3E}">
        <p14:creationId xmlns:p14="http://schemas.microsoft.com/office/powerpoint/2010/main" val="4059990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F03718F-1315-DF4E-9799-AFAA84AFC8CE}"/>
              </a:ext>
            </a:extLst>
          </p:cNvPr>
          <p:cNvSpPr>
            <a:spLocks noGrp="1"/>
          </p:cNvSpPr>
          <p:nvPr>
            <p:ph type="title"/>
          </p:nvPr>
        </p:nvSpPr>
        <p:spPr/>
        <p:txBody>
          <a:bodyPr>
            <a:normAutofit/>
          </a:bodyPr>
          <a:lstStyle/>
          <a:p>
            <a:r>
              <a:rPr lang="it-IT" sz="4400" b="1" dirty="0"/>
              <a:t>Programma:</a:t>
            </a:r>
          </a:p>
        </p:txBody>
      </p:sp>
      <p:sp>
        <p:nvSpPr>
          <p:cNvPr id="3" name="Segnaposto contenuto 2">
            <a:extLst>
              <a:ext uri="{FF2B5EF4-FFF2-40B4-BE49-F238E27FC236}">
                <a16:creationId xmlns:a16="http://schemas.microsoft.com/office/drawing/2014/main" xmlns="" id="{460FAC62-9565-BB48-8D9B-12F8805AE4AA}"/>
              </a:ext>
            </a:extLst>
          </p:cNvPr>
          <p:cNvSpPr>
            <a:spLocks noGrp="1"/>
          </p:cNvSpPr>
          <p:nvPr>
            <p:ph idx="1"/>
          </p:nvPr>
        </p:nvSpPr>
        <p:spPr/>
        <p:txBody>
          <a:bodyPr>
            <a:normAutofit/>
          </a:bodyPr>
          <a:lstStyle/>
          <a:p>
            <a:r>
              <a:rPr lang="it-IT" sz="3200" dirty="0"/>
              <a:t>La normativa dei CAM e la loro struttura</a:t>
            </a:r>
          </a:p>
          <a:p>
            <a:r>
              <a:rPr lang="it-IT" sz="3200" dirty="0"/>
              <a:t>Le specifiche tecniche, le clausole contrattuali e le modalità d verifica e controllo </a:t>
            </a:r>
          </a:p>
          <a:p>
            <a:r>
              <a:rPr lang="it-IT" sz="3200" dirty="0"/>
              <a:t>Le conseguenze della mancata adozione</a:t>
            </a:r>
          </a:p>
        </p:txBody>
      </p:sp>
    </p:spTree>
    <p:extLst>
      <p:ext uri="{BB962C8B-B14F-4D97-AF65-F5344CB8AC3E}">
        <p14:creationId xmlns:p14="http://schemas.microsoft.com/office/powerpoint/2010/main" val="845698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0AEECCDA-3493-314C-B499-F3E2DC8F1480}"/>
              </a:ext>
            </a:extLst>
          </p:cNvPr>
          <p:cNvSpPr>
            <a:spLocks noGrp="1"/>
          </p:cNvSpPr>
          <p:nvPr>
            <p:ph idx="1"/>
          </p:nvPr>
        </p:nvSpPr>
        <p:spPr>
          <a:xfrm>
            <a:off x="1828800" y="450375"/>
            <a:ext cx="10181230" cy="5786651"/>
          </a:xfrm>
        </p:spPr>
        <p:txBody>
          <a:bodyPr>
            <a:normAutofit/>
          </a:bodyPr>
          <a:lstStyle/>
          <a:p>
            <a:r>
              <a:rPr lang="it-IT" b="1" dirty="0"/>
              <a:t>(CAM Edilizia) Verifica (da inserire nel disciplinare di gara)</a:t>
            </a:r>
            <a:endParaRPr lang="it-IT" dirty="0"/>
          </a:p>
          <a:p>
            <a:r>
              <a:rPr lang="it-IT" dirty="0"/>
              <a:t>Per i requisiti dal 2.2.1 al 2.2.4: Per dimostrare la conformità ai presenti criteri, </a:t>
            </a:r>
            <a:r>
              <a:rPr lang="it-IT" b="1" dirty="0"/>
              <a:t>il progettista</a:t>
            </a:r>
            <a:r>
              <a:rPr lang="it-IT" dirty="0"/>
              <a:t> deve presentare una relazione tecnica, con allegati degli elaborati grafici, nei quali sia evidenziato lo </a:t>
            </a:r>
            <a:r>
              <a:rPr lang="it-IT" b="1" dirty="0"/>
              <a:t>stato</a:t>
            </a:r>
            <a:r>
              <a:rPr lang="it-IT" dirty="0"/>
              <a:t> </a:t>
            </a:r>
            <a:r>
              <a:rPr lang="it-IT" b="1" dirty="0"/>
              <a:t>ante </a:t>
            </a:r>
            <a:r>
              <a:rPr lang="it-IT" b="1" dirty="0" err="1"/>
              <a:t>operam</a:t>
            </a:r>
            <a:r>
              <a:rPr lang="it-IT" dirty="0"/>
              <a:t>, gli interventi previsti, i conseguenti risultati raggiungibili e lo</a:t>
            </a:r>
            <a:r>
              <a:rPr lang="it-IT" b="1" dirty="0"/>
              <a:t> stato post </a:t>
            </a:r>
            <a:r>
              <a:rPr lang="it-IT" b="1" dirty="0" err="1"/>
              <a:t>operam</a:t>
            </a:r>
            <a:r>
              <a:rPr lang="it-IT" dirty="0"/>
              <a:t>. In</a:t>
            </a:r>
            <a:r>
              <a:rPr lang="it-IT" b="1" dirty="0"/>
              <a:t> </a:t>
            </a:r>
            <a:r>
              <a:rPr lang="it-IT" dirty="0"/>
              <a:t>particolare dovrà essere giustificata la scelta delle specie vegetali idonee e funzionali per il sito di inserimento, in quanto a esigenze idriche ed esigenze colturali. Dovrà essere data garanzia delle migliori condizioni vegetative possibili e della qualità dei substrati. Dovranno essere date indicazioni sulla successiva tecnica di manutenzione delle aree verdi. </a:t>
            </a:r>
            <a:r>
              <a:rPr lang="it-IT" b="1" dirty="0"/>
              <a:t>Qualora il progetto sia sottoposto ad una</a:t>
            </a:r>
            <a:r>
              <a:rPr lang="it-IT" dirty="0"/>
              <a:t> </a:t>
            </a:r>
            <a:r>
              <a:rPr lang="it-IT" b="1" dirty="0"/>
              <a:t>fase di verifica, valida per la successiva certificazione dell’edificio secondo uno dei protocolli di sostenibilità energetico-ambientale degli edifici (rating </a:t>
            </a:r>
            <a:r>
              <a:rPr lang="it-IT" b="1" dirty="0" err="1"/>
              <a:t>systems</a:t>
            </a:r>
            <a:r>
              <a:rPr lang="it-IT" b="1" dirty="0"/>
              <a:t>) di livello nazionale o</a:t>
            </a:r>
            <a:r>
              <a:rPr lang="it-IT" dirty="0"/>
              <a:t> </a:t>
            </a:r>
            <a:r>
              <a:rPr lang="it-IT" b="1" dirty="0"/>
              <a:t>internazionale, la conformità al presente criterio può essere dimostrata se nella </a:t>
            </a:r>
            <a:r>
              <a:rPr lang="it-IT" b="1" dirty="0" err="1"/>
              <a:t>certificazionerisultano</a:t>
            </a:r>
            <a:r>
              <a:rPr lang="it-IT" b="1" dirty="0"/>
              <a:t> soddisfatti tutti i requisiti riferibili alle prestazioni ambientali richiamate dal presente criterio. </a:t>
            </a:r>
            <a:r>
              <a:rPr lang="it-IT" dirty="0"/>
              <a:t>In tali casi il progettista è esonerato dalla presentazione della documentazione sopra</a:t>
            </a:r>
            <a:r>
              <a:rPr lang="it-IT" b="1" dirty="0"/>
              <a:t> </a:t>
            </a:r>
            <a:r>
              <a:rPr lang="it-IT" dirty="0"/>
              <a:t>indicata, ma è richiesta la presentazione degli elaborati e/o dei documenti previsti dallo specifico protocollo di certificazione di edilizia sostenibile perseguita.</a:t>
            </a:r>
          </a:p>
          <a:p>
            <a:endParaRPr lang="it-IT" dirty="0"/>
          </a:p>
        </p:txBody>
      </p:sp>
    </p:spTree>
    <p:extLst>
      <p:ext uri="{BB962C8B-B14F-4D97-AF65-F5344CB8AC3E}">
        <p14:creationId xmlns:p14="http://schemas.microsoft.com/office/powerpoint/2010/main" val="925066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9943823D-A423-CE4A-9F5C-4516E3286B25}"/>
              </a:ext>
            </a:extLst>
          </p:cNvPr>
          <p:cNvSpPr>
            <a:spLocks noGrp="1"/>
          </p:cNvSpPr>
          <p:nvPr>
            <p:ph idx="1"/>
          </p:nvPr>
        </p:nvSpPr>
        <p:spPr>
          <a:xfrm>
            <a:off x="1733265" y="586853"/>
            <a:ext cx="10345003" cy="5964071"/>
          </a:xfrm>
        </p:spPr>
        <p:txBody>
          <a:bodyPr>
            <a:normAutofit fontScale="92500" lnSpcReduction="10000"/>
          </a:bodyPr>
          <a:lstStyle/>
          <a:p>
            <a:r>
              <a:rPr lang="it-IT" b="1" i="1" dirty="0"/>
              <a:t>La documentazione a comprova delle specifiche tecniche (di progetto) è acquisibile in sede di offerta o deve essere verificata in fase di esecuzione?</a:t>
            </a:r>
            <a:endParaRPr lang="it-IT" dirty="0"/>
          </a:p>
          <a:p>
            <a:pPr lvl="0"/>
            <a:r>
              <a:rPr lang="it-IT" dirty="0"/>
              <a:t>se richiesta in fase di gara, va allegata alla documentazione amministrativa o nella busta tecnica </a:t>
            </a:r>
            <a:r>
              <a:rPr lang="it-IT" b="1" dirty="0"/>
              <a:t>ma</a:t>
            </a:r>
            <a:r>
              <a:rPr lang="it-IT" dirty="0"/>
              <a:t> </a:t>
            </a:r>
            <a:r>
              <a:rPr lang="it-IT" b="1" dirty="0"/>
              <a:t>distinta dall'offerta tecnica vera e propria</a:t>
            </a:r>
            <a:r>
              <a:rPr lang="it-IT" dirty="0"/>
              <a:t>, per evitare commistioni e problemi collegati al soccorso</a:t>
            </a:r>
            <a:r>
              <a:rPr lang="it-IT" b="1" dirty="0"/>
              <a:t> </a:t>
            </a:r>
            <a:r>
              <a:rPr lang="it-IT" dirty="0"/>
              <a:t>istruttorio</a:t>
            </a:r>
            <a:r>
              <a:rPr lang="it-IT" b="1" i="1" dirty="0"/>
              <a:t>;</a:t>
            </a:r>
            <a:r>
              <a:rPr lang="it-IT" dirty="0"/>
              <a:t> </a:t>
            </a:r>
          </a:p>
          <a:p>
            <a:pPr lvl="0"/>
            <a:r>
              <a:rPr lang="it-IT" dirty="0"/>
              <a:t>se verificata in fase di esecuzione, in fase di gara va richiesta autocertificazione su possesso. </a:t>
            </a:r>
          </a:p>
          <a:p>
            <a:r>
              <a:rPr lang="it-IT" b="1" i="1" dirty="0"/>
              <a:t>Come viene documentata la conformità alle specifiche tecniche di progetto?</a:t>
            </a:r>
            <a:endParaRPr lang="it-IT" dirty="0"/>
          </a:p>
          <a:p>
            <a:pPr lvl="0"/>
            <a:r>
              <a:rPr lang="it-IT" dirty="0"/>
              <a:t>tramite prove dirette (campioni, prove di laboratorio, ecc.);</a:t>
            </a:r>
          </a:p>
          <a:p>
            <a:pPr lvl="0"/>
            <a:r>
              <a:rPr lang="it-IT" dirty="0"/>
              <a:t>con documentazione che ne faccia presumere la conformità (etichette, autocertificazioni, ecc.);</a:t>
            </a:r>
          </a:p>
          <a:p>
            <a:pPr lvl="0"/>
            <a:r>
              <a:rPr lang="it-IT" dirty="0"/>
              <a:t>nel caso di prova impossibile entro i termini della gara, impegno del concorrente a sottoporre a prove, certificazioni, ecc. entro il termine dell'aggiudicazione (per la conferma della stessa).</a:t>
            </a:r>
          </a:p>
          <a:p>
            <a:r>
              <a:rPr lang="it-IT" b="1" i="1" dirty="0"/>
              <a:t>La mancata comprova del rispetto delle specifiche tecniche (documentale o con mezzi che ne presumono la conformità) comporta:</a:t>
            </a:r>
            <a:endParaRPr lang="it-IT" dirty="0"/>
          </a:p>
          <a:p>
            <a:pPr lvl="0"/>
            <a:r>
              <a:rPr lang="it-IT" dirty="0"/>
              <a:t>se effettuata in sede di gara, l'esclusione del concorrente;</a:t>
            </a:r>
          </a:p>
          <a:p>
            <a:pPr lvl="0"/>
            <a:r>
              <a:rPr lang="it-IT" dirty="0"/>
              <a:t>se effettuata in sede di aggiudicazione, la decadenza/esclusione e l'aggiudicazione al secondo classificato (ma alle condizioni economiche del primo);</a:t>
            </a:r>
          </a:p>
          <a:p>
            <a:pPr lvl="0"/>
            <a:r>
              <a:rPr lang="it-IT" dirty="0"/>
              <a:t>se effettuata in sede di esecuzione, la sostituzione del bene/servizio, l'applicazione di penali o la risoluzione, l'incameramento della cauzione ed il passaggio al secondo classificato.</a:t>
            </a:r>
          </a:p>
          <a:p>
            <a:endParaRPr lang="it-IT" dirty="0"/>
          </a:p>
        </p:txBody>
      </p:sp>
    </p:spTree>
    <p:extLst>
      <p:ext uri="{BB962C8B-B14F-4D97-AF65-F5344CB8AC3E}">
        <p14:creationId xmlns:p14="http://schemas.microsoft.com/office/powerpoint/2010/main" val="2725246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49C8834A-9F2D-2444-A114-A1674AF15A4E}"/>
              </a:ext>
            </a:extLst>
          </p:cNvPr>
          <p:cNvSpPr>
            <a:spLocks noGrp="1"/>
          </p:cNvSpPr>
          <p:nvPr>
            <p:ph idx="1"/>
          </p:nvPr>
        </p:nvSpPr>
        <p:spPr>
          <a:xfrm>
            <a:off x="1828800" y="354841"/>
            <a:ext cx="10181230" cy="6305265"/>
          </a:xfrm>
        </p:spPr>
        <p:txBody>
          <a:bodyPr>
            <a:normAutofit/>
          </a:bodyPr>
          <a:lstStyle/>
          <a:p>
            <a:r>
              <a:rPr lang="it-IT" b="1" i="1" dirty="0"/>
              <a:t>Come viene documentato il rispetto, nell'offerta, delle specifiche tecniche di progetto?</a:t>
            </a:r>
            <a:endParaRPr lang="it-IT" dirty="0"/>
          </a:p>
          <a:p>
            <a:pPr lvl="0"/>
            <a:r>
              <a:rPr lang="it-IT" dirty="0"/>
              <a:t>autocertificazione del legale rappresentante;</a:t>
            </a:r>
          </a:p>
          <a:p>
            <a:pPr lvl="0"/>
            <a:r>
              <a:rPr lang="it-IT" dirty="0"/>
              <a:t>allegazione di certificazioni, etichettature o risultati di prove già posseduti;</a:t>
            </a:r>
          </a:p>
          <a:p>
            <a:pPr lvl="0"/>
            <a:r>
              <a:rPr lang="it-IT" dirty="0"/>
              <a:t>(se pertinente) presentazione di campioni soggetti a verifica da parte della Commissione (ma ai soli fini della rispondenza alle caratteristiche minime immediatamente desumibili) o a esame da parte di laboratorio ma a spese del concorrente</a:t>
            </a:r>
          </a:p>
          <a:p>
            <a:r>
              <a:rPr lang="it-IT" dirty="0"/>
              <a:t>Se richiesta in gara, occorre considerare il potenziale volume della suddetta documentazione tecnica, valutando l'opportunità di richiedere solo una dichiarazione ai sensi del DPR 445/2000, rilasciata dal legale rappresentante e dal suo fornitore, sulla rispondenza ai </a:t>
            </a:r>
            <a:r>
              <a:rPr lang="it-IT" dirty="0" err="1"/>
              <a:t>requisti</a:t>
            </a:r>
            <a:r>
              <a:rPr lang="it-IT" dirty="0"/>
              <a:t> e sull'impegno a mettere a disposizione le singole schede tecniche.</a:t>
            </a:r>
          </a:p>
          <a:p>
            <a:r>
              <a:rPr lang="it-IT" dirty="0"/>
              <a:t>La documentazione tecnica dovrebbe essere richiesta all’aggiudicatario individuato nella proposta di aggiudicazione, prima dell'aggiudicazione definitiva (cfr. CAM ausili incontinenza , requisiti 4.2.1) </a:t>
            </a:r>
          </a:p>
          <a:p>
            <a:r>
              <a:rPr lang="it-IT" b="1" i="1" dirty="0"/>
              <a:t>La mancata comprova della rispondenza alle specifiche tecniche richiesta in sede di gara?</a:t>
            </a:r>
            <a:endParaRPr lang="it-IT" dirty="0"/>
          </a:p>
          <a:p>
            <a:r>
              <a:rPr lang="it-IT" dirty="0"/>
              <a:t>comporta, previo soccorso istruttorio, l'esclusione del concorrente.</a:t>
            </a:r>
          </a:p>
          <a:p>
            <a:endParaRPr lang="it-IT" dirty="0"/>
          </a:p>
        </p:txBody>
      </p:sp>
    </p:spTree>
    <p:extLst>
      <p:ext uri="{BB962C8B-B14F-4D97-AF65-F5344CB8AC3E}">
        <p14:creationId xmlns:p14="http://schemas.microsoft.com/office/powerpoint/2010/main" val="21698885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7FE89AA-B9E7-B841-94EB-0CA46DD79254}"/>
              </a:ext>
            </a:extLst>
          </p:cNvPr>
          <p:cNvSpPr>
            <a:spLocks noGrp="1"/>
          </p:cNvSpPr>
          <p:nvPr>
            <p:ph type="title"/>
          </p:nvPr>
        </p:nvSpPr>
        <p:spPr>
          <a:xfrm>
            <a:off x="1992033" y="142961"/>
            <a:ext cx="8911687" cy="1280890"/>
          </a:xfrm>
        </p:spPr>
        <p:txBody>
          <a:bodyPr>
            <a:normAutofit/>
          </a:bodyPr>
          <a:lstStyle/>
          <a:p>
            <a:r>
              <a:rPr lang="it-IT" sz="4000" b="1" dirty="0"/>
              <a:t>I criteri di esecuzione</a:t>
            </a:r>
          </a:p>
        </p:txBody>
      </p:sp>
      <p:sp>
        <p:nvSpPr>
          <p:cNvPr id="3" name="Segnaposto contenuto 2">
            <a:extLst>
              <a:ext uri="{FF2B5EF4-FFF2-40B4-BE49-F238E27FC236}">
                <a16:creationId xmlns:a16="http://schemas.microsoft.com/office/drawing/2014/main" xmlns="" id="{479A3E1F-E193-1541-89A7-81E8A205C873}"/>
              </a:ext>
            </a:extLst>
          </p:cNvPr>
          <p:cNvSpPr>
            <a:spLocks noGrp="1"/>
          </p:cNvSpPr>
          <p:nvPr>
            <p:ph idx="1"/>
          </p:nvPr>
        </p:nvSpPr>
        <p:spPr>
          <a:xfrm>
            <a:off x="1894114" y="1423851"/>
            <a:ext cx="9993085" cy="5632041"/>
          </a:xfrm>
        </p:spPr>
        <p:txBody>
          <a:bodyPr>
            <a:normAutofit fontScale="92500"/>
          </a:bodyPr>
          <a:lstStyle/>
          <a:p>
            <a:r>
              <a:rPr lang="it-IT" sz="2400" b="1" dirty="0"/>
              <a:t>I Criteri di esecuzione assumono a loro volta la forma di </a:t>
            </a:r>
            <a:r>
              <a:rPr lang="it-IT" sz="2400" dirty="0"/>
              <a:t>clausole contrattuali:</a:t>
            </a:r>
          </a:p>
          <a:p>
            <a:pPr lvl="0"/>
            <a:r>
              <a:rPr lang="it-IT" sz="2400" dirty="0"/>
              <a:t>avendo previsto delle specifiche tecniche di base o premianti, vi deve essere il rispetto del progetto di base o oggetto dell'offerta;</a:t>
            </a:r>
          </a:p>
          <a:p>
            <a:pPr lvl="0"/>
            <a:r>
              <a:rPr lang="it-IT" sz="2400" dirty="0"/>
              <a:t>le clausole sociali, sia per la manodopera diretta che indiretta;</a:t>
            </a:r>
          </a:p>
          <a:p>
            <a:pPr lvl="0"/>
            <a:r>
              <a:rPr lang="it-IT" sz="2400" dirty="0"/>
              <a:t>garanzie, disponibilità pezzi ricambio.</a:t>
            </a:r>
          </a:p>
          <a:p>
            <a:r>
              <a:rPr lang="it-IT" sz="2400" b="1" dirty="0"/>
              <a:t>Obbligo di prevedere sistemi di monitoraggio:</a:t>
            </a:r>
            <a:endParaRPr lang="it-IT" sz="2400" dirty="0"/>
          </a:p>
          <a:p>
            <a:r>
              <a:rPr lang="it-IT" sz="2400" dirty="0"/>
              <a:t>(dai CAM) “</a:t>
            </a:r>
            <a:r>
              <a:rPr lang="it-IT" sz="2400" i="1" dirty="0"/>
              <a:t>Si demanda</a:t>
            </a:r>
            <a:r>
              <a:rPr lang="it-IT" sz="2400" dirty="0"/>
              <a:t> </a:t>
            </a:r>
            <a:r>
              <a:rPr lang="it-IT" sz="2400" i="1" dirty="0"/>
              <a:t>all’amministrazione</a:t>
            </a:r>
            <a:r>
              <a:rPr lang="it-IT" sz="2400" dirty="0"/>
              <a:t> </a:t>
            </a:r>
            <a:r>
              <a:rPr lang="it-IT" sz="2400" i="1" dirty="0"/>
              <a:t>aggiudicatrice</a:t>
            </a:r>
            <a:r>
              <a:rPr lang="it-IT" sz="2400" dirty="0"/>
              <a:t> </a:t>
            </a:r>
            <a:r>
              <a:rPr lang="it-IT" sz="2400" i="1" dirty="0"/>
              <a:t>l’esecuzione</a:t>
            </a:r>
            <a:r>
              <a:rPr lang="it-IT" sz="2400" dirty="0"/>
              <a:t> </a:t>
            </a:r>
            <a:r>
              <a:rPr lang="it-IT" sz="2400" i="1" dirty="0"/>
              <a:t>di adeguati</a:t>
            </a:r>
            <a:r>
              <a:rPr lang="it-IT" sz="2400" dirty="0"/>
              <a:t> </a:t>
            </a:r>
            <a:r>
              <a:rPr lang="it-IT" sz="2400" i="1" dirty="0"/>
              <a:t>controlli per verificare il rispetto delle prescrizioni del capitolato che riguardano l’esecuzione contrattuale e, qualora non fosse già propria prassi contrattuale, si suggerisce alla stazione appaltante di collegare l’inadempimento a sanzioni e/o se del caso, alla previsione di risoluzione del contratto.</a:t>
            </a:r>
            <a:r>
              <a:rPr lang="it-IT" sz="2400" dirty="0"/>
              <a:t>”</a:t>
            </a:r>
          </a:p>
        </p:txBody>
      </p:sp>
    </p:spTree>
    <p:extLst>
      <p:ext uri="{BB962C8B-B14F-4D97-AF65-F5344CB8AC3E}">
        <p14:creationId xmlns:p14="http://schemas.microsoft.com/office/powerpoint/2010/main" val="3965751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293C0D4-27DD-BD45-A18C-3C1085CB057B}"/>
              </a:ext>
            </a:extLst>
          </p:cNvPr>
          <p:cNvSpPr>
            <a:spLocks noGrp="1"/>
          </p:cNvSpPr>
          <p:nvPr>
            <p:ph type="title"/>
          </p:nvPr>
        </p:nvSpPr>
        <p:spPr>
          <a:xfrm>
            <a:off x="1874468" y="232224"/>
            <a:ext cx="8911687" cy="1280890"/>
          </a:xfrm>
        </p:spPr>
        <p:txBody>
          <a:bodyPr>
            <a:normAutofit fontScale="90000"/>
          </a:bodyPr>
          <a:lstStyle/>
          <a:p>
            <a:r>
              <a:rPr lang="it-IT" b="1" dirty="0"/>
              <a:t>Esempi di criteri di esecuzione</a:t>
            </a:r>
            <a:r>
              <a:rPr lang="it-IT" dirty="0"/>
              <a:t/>
            </a:r>
            <a:br>
              <a:rPr lang="it-IT" dirty="0"/>
            </a:br>
            <a:r>
              <a:rPr lang="it-IT" dirty="0"/>
              <a:t> </a:t>
            </a:r>
            <a:br>
              <a:rPr lang="it-IT" dirty="0"/>
            </a:br>
            <a:endParaRPr lang="it-IT" dirty="0"/>
          </a:p>
        </p:txBody>
      </p:sp>
      <p:sp>
        <p:nvSpPr>
          <p:cNvPr id="3" name="Segnaposto contenuto 2">
            <a:extLst>
              <a:ext uri="{FF2B5EF4-FFF2-40B4-BE49-F238E27FC236}">
                <a16:creationId xmlns:a16="http://schemas.microsoft.com/office/drawing/2014/main" xmlns="" id="{B9D38B39-61F1-3449-8560-5D5381369E22}"/>
              </a:ext>
            </a:extLst>
          </p:cNvPr>
          <p:cNvSpPr>
            <a:spLocks noGrp="1"/>
          </p:cNvSpPr>
          <p:nvPr>
            <p:ph idx="1"/>
          </p:nvPr>
        </p:nvSpPr>
        <p:spPr>
          <a:xfrm>
            <a:off x="1874468" y="1071154"/>
            <a:ext cx="10317532" cy="5786846"/>
          </a:xfrm>
        </p:spPr>
        <p:txBody>
          <a:bodyPr>
            <a:normAutofit fontScale="92500" lnSpcReduction="20000"/>
          </a:bodyPr>
          <a:lstStyle/>
          <a:p>
            <a:r>
              <a:rPr lang="it-IT" sz="1900" b="1" dirty="0"/>
              <a:t>CAM Edilizia (D.M. Ambiente 24/12/2015 modificato con D.M. Ambiente 24/05/2016 ed aggiornato con D.M. Ambiente 11 ottobre 2017) 2.7.2 Clausola sociale</a:t>
            </a:r>
            <a:r>
              <a:rPr lang="it-IT" sz="1900" dirty="0"/>
              <a:t> </a:t>
            </a:r>
          </a:p>
          <a:p>
            <a:r>
              <a:rPr lang="it-IT" sz="1900" dirty="0"/>
              <a:t>I lavoratori dovranno essere inquadrati con contratti che rispettino almeno le condizioni di lavoro e il salario minimo dell’ultimo contratto collettivo nazionale CCNL sottoscritto.</a:t>
            </a:r>
          </a:p>
          <a:p>
            <a:r>
              <a:rPr lang="it-IT" sz="1900" dirty="0"/>
              <a:t>In caso di impiego di lavoratori interinali per brevi durate (meno di 60 giorni) l’offerente si accerta che sia stata effettuata la formazione in materia di salute e sicurezza sul lavoro (sia generica che specifica), andando oltre agli obblighi di legge, che prevede un periodo massimo pari a 60 giorni per effettuare la formazione ai dipendenti.</a:t>
            </a:r>
          </a:p>
          <a:p>
            <a:r>
              <a:rPr lang="it-IT" sz="1900" b="1" dirty="0"/>
              <a:t>Verifica</a:t>
            </a:r>
            <a:r>
              <a:rPr lang="it-IT" sz="1900" dirty="0"/>
              <a:t>: L’appaltatore dovrà fornire il numero ed i nominativi dei lavoratori che intende utilizzare in cantiere.</a:t>
            </a:r>
            <a:r>
              <a:rPr lang="it-IT" sz="1900" b="1" dirty="0"/>
              <a:t> </a:t>
            </a:r>
            <a:r>
              <a:rPr lang="it-IT" sz="1900" dirty="0"/>
              <a:t>Inoltre su richiesta della stazione appaltante, in sede di esecuzione contrattuale, dovrà presentare i contratti individuali dei lavoratori che potranno essere intervistati per verificare la corretta ed effettiva applicazione del contratto. l’appaltatore potrà fornire in aggiunta anche il certificato di avvenuta certificazione SA8000:2014 (sono escluse le certificazioni SA8000 di versioni previgenti). L’appaltatore potrà presentare in aggiunta la relazione dell’organo di vigilanza di cui al d.lgs. 231/2001 laddove tale relazione contenga alternativamente i risultati degli audit sulle procedure aziendali in materia di ambiente-smaltimento dei rifiuti; salute e sicurezza sul lavoro; </a:t>
            </a:r>
            <a:r>
              <a:rPr lang="it-IT" sz="1900" dirty="0" err="1"/>
              <a:t>whistleblowing</a:t>
            </a:r>
            <a:r>
              <a:rPr lang="it-IT" sz="1900" dirty="0"/>
              <a:t>; codice etico; applicazione dello standard ISO 26000 in connessione alla PDR UNI 18:2016 o delle linee guida OCSE sulle condotte di impresa responsabile. In caso di impiego di lavoratori interinali per brevi durate (meno di 60 giorni) l’offerente presenta i documenti probanti (attestati) relativi alla loro formazione in materia di salute e sicurezza sul lavoro (sia “generica” effettuata presso l’agenzia interinale sia “specifica”, effettuata presso il cantiere/ azienda/ soggetto proponente e diversa a seconda</a:t>
            </a:r>
          </a:p>
          <a:p>
            <a:endParaRPr lang="it-IT" dirty="0"/>
          </a:p>
        </p:txBody>
      </p:sp>
    </p:spTree>
    <p:extLst>
      <p:ext uri="{BB962C8B-B14F-4D97-AF65-F5344CB8AC3E}">
        <p14:creationId xmlns:p14="http://schemas.microsoft.com/office/powerpoint/2010/main" val="662251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96A4D77-A455-CF48-80DF-C028996EFB1E}"/>
              </a:ext>
            </a:extLst>
          </p:cNvPr>
          <p:cNvSpPr>
            <a:spLocks noGrp="1"/>
          </p:cNvSpPr>
          <p:nvPr>
            <p:ph type="title"/>
          </p:nvPr>
        </p:nvSpPr>
        <p:spPr>
          <a:xfrm>
            <a:off x="2074459" y="266131"/>
            <a:ext cx="8911687" cy="1280890"/>
          </a:xfrm>
        </p:spPr>
        <p:txBody>
          <a:bodyPr/>
          <a:lstStyle/>
          <a:p>
            <a:r>
              <a:rPr lang="it-IT" b="1" dirty="0"/>
              <a:t>Esempi di criteri di esecuzione</a:t>
            </a:r>
          </a:p>
        </p:txBody>
      </p:sp>
      <p:sp>
        <p:nvSpPr>
          <p:cNvPr id="3" name="Segnaposto contenuto 2">
            <a:extLst>
              <a:ext uri="{FF2B5EF4-FFF2-40B4-BE49-F238E27FC236}">
                <a16:creationId xmlns:a16="http://schemas.microsoft.com/office/drawing/2014/main" xmlns="" id="{9CDF2949-A589-F441-82C6-FC16659B3297}"/>
              </a:ext>
            </a:extLst>
          </p:cNvPr>
          <p:cNvSpPr>
            <a:spLocks noGrp="1"/>
          </p:cNvSpPr>
          <p:nvPr>
            <p:ph idx="1"/>
          </p:nvPr>
        </p:nvSpPr>
        <p:spPr>
          <a:xfrm>
            <a:off x="2074459" y="1110343"/>
            <a:ext cx="10117541" cy="5590904"/>
          </a:xfrm>
        </p:spPr>
        <p:txBody>
          <a:bodyPr>
            <a:normAutofit lnSpcReduction="10000"/>
          </a:bodyPr>
          <a:lstStyle/>
          <a:p>
            <a:r>
              <a:rPr lang="it-IT" sz="2000" b="1" dirty="0"/>
              <a:t>(CAM Edilizia) 2.7.3 Garanzie</a:t>
            </a:r>
            <a:endParaRPr lang="it-IT" sz="2000" dirty="0"/>
          </a:p>
          <a:p>
            <a:r>
              <a:rPr lang="it-IT" sz="2000" dirty="0"/>
              <a:t>L’appaltatore deve specificare durata e caratteristiche delle garanzie fornite, anche in relazione alla posa in opera, in conformità ai disposti legislativi vigenti in materia in relazione al contratto in essere. La garanzia deve essere accompagnata dalle condizioni di applicabilità e da eventuali prescrizioni del produttore circa le procedure di manutenzione e posa che assicurino il rispetto delle prestazioni dichiarate del componente.</a:t>
            </a:r>
          </a:p>
          <a:p>
            <a:r>
              <a:rPr lang="it-IT" sz="2000" b="1" dirty="0"/>
              <a:t>Verifica: </a:t>
            </a:r>
            <a:r>
              <a:rPr lang="it-IT" sz="2000" dirty="0"/>
              <a:t>L’appaltatore deve presentare un certificato di garanzia ed indicazioni relative alle</a:t>
            </a:r>
            <a:r>
              <a:rPr lang="it-IT" sz="2000" b="1" dirty="0"/>
              <a:t> </a:t>
            </a:r>
            <a:r>
              <a:rPr lang="it-IT" sz="2000" dirty="0"/>
              <a:t>procedure di manutenzione e posa in opera.</a:t>
            </a:r>
          </a:p>
          <a:p>
            <a:r>
              <a:rPr lang="it-IT" sz="2000" b="1" dirty="0"/>
              <a:t>(CAM Elettronica) Condizioni di esecuzione: Disponibilità parti di ricambio</a:t>
            </a:r>
            <a:endParaRPr lang="it-IT" sz="2000" dirty="0"/>
          </a:p>
          <a:p>
            <a:r>
              <a:rPr lang="it-IT" sz="2000" dirty="0"/>
              <a:t>La garanzia sula disponibilità delle parti di ricambio deve essere assicurata dal fornitore a partire dalla data di consegna della fornitura per un periodo minimo di 5 anni. Si presume conformità al requisito il possesso, per prodotti ancora in produzione, di una eco-etichetta ambientale ISO di tipo I che prevede il rispetto delle suddette specifiche.</a:t>
            </a:r>
          </a:p>
          <a:p>
            <a:r>
              <a:rPr lang="it-IT" sz="2000" b="1" dirty="0"/>
              <a:t>Verifica</a:t>
            </a:r>
            <a:r>
              <a:rPr lang="it-IT" sz="2000" dirty="0"/>
              <a:t>: Dichiarazione del legale rappresentante dell’azienda produttrice.</a:t>
            </a:r>
          </a:p>
          <a:p>
            <a:endParaRPr lang="it-IT" dirty="0"/>
          </a:p>
        </p:txBody>
      </p:sp>
    </p:spTree>
    <p:extLst>
      <p:ext uri="{BB962C8B-B14F-4D97-AF65-F5344CB8AC3E}">
        <p14:creationId xmlns:p14="http://schemas.microsoft.com/office/powerpoint/2010/main" val="17006985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2570331-1C36-A348-9340-3D56002BE77F}"/>
              </a:ext>
            </a:extLst>
          </p:cNvPr>
          <p:cNvSpPr>
            <a:spLocks noGrp="1"/>
          </p:cNvSpPr>
          <p:nvPr>
            <p:ph type="title"/>
          </p:nvPr>
        </p:nvSpPr>
        <p:spPr/>
        <p:txBody>
          <a:bodyPr/>
          <a:lstStyle/>
          <a:p>
            <a:r>
              <a:rPr lang="it-IT" b="1" dirty="0"/>
              <a:t>Controllo della fase esecutiva</a:t>
            </a:r>
          </a:p>
        </p:txBody>
      </p:sp>
      <p:sp>
        <p:nvSpPr>
          <p:cNvPr id="3" name="Segnaposto contenuto 2">
            <a:extLst>
              <a:ext uri="{FF2B5EF4-FFF2-40B4-BE49-F238E27FC236}">
                <a16:creationId xmlns:a16="http://schemas.microsoft.com/office/drawing/2014/main" xmlns="" id="{D1F17047-4AEC-5040-9733-F259F2F61DE3}"/>
              </a:ext>
            </a:extLst>
          </p:cNvPr>
          <p:cNvSpPr>
            <a:spLocks noGrp="1"/>
          </p:cNvSpPr>
          <p:nvPr>
            <p:ph idx="1"/>
          </p:nvPr>
        </p:nvSpPr>
        <p:spPr>
          <a:xfrm>
            <a:off x="2076993" y="1345474"/>
            <a:ext cx="9980023" cy="5512525"/>
          </a:xfrm>
        </p:spPr>
        <p:txBody>
          <a:bodyPr>
            <a:normAutofit fontScale="92500"/>
          </a:bodyPr>
          <a:lstStyle/>
          <a:p>
            <a:r>
              <a:rPr lang="it-IT" sz="2400" b="1" dirty="0"/>
              <a:t>Esempi di clausole di controllo (da prevedere nel capitolato o nello schema di contratto allegato alla documentazione di gara):</a:t>
            </a:r>
            <a:endParaRPr lang="it-IT" sz="2400" dirty="0"/>
          </a:p>
          <a:p>
            <a:r>
              <a:rPr lang="it-IT" sz="2400" dirty="0"/>
              <a:t>previsione di esami o prove con importo massimo previsto e posto a carico dell'aggiudicatario;</a:t>
            </a:r>
          </a:p>
          <a:p>
            <a:r>
              <a:rPr lang="it-IT" sz="2400" dirty="0"/>
              <a:t>applicazione di penali sulla % di scostamento dagli obiettivi prestazionali o di performance;</a:t>
            </a:r>
          </a:p>
          <a:p>
            <a:r>
              <a:rPr lang="it-IT" sz="2400" dirty="0"/>
              <a:t>sostituzione dei prodotti non in linea con le specifiche tecniche;</a:t>
            </a:r>
          </a:p>
          <a:p>
            <a:r>
              <a:rPr lang="it-IT" sz="2400" dirty="0"/>
              <a:t>intervento sostitutivo della SA con acquisto del bene/servizio avente le caratteristiche mancanti e addebito all'aggiudicatario con decurtazione dal successivo pagamento o escussione della cauzione definitiva e obbligo di contestuale reintegro;</a:t>
            </a:r>
          </a:p>
          <a:p>
            <a:r>
              <a:rPr lang="it-IT" sz="2400" dirty="0"/>
              <a:t>risoluzione in caso di superamento di un determinato numero di verifiche negative.</a:t>
            </a:r>
          </a:p>
          <a:p>
            <a:endParaRPr lang="it-IT" dirty="0"/>
          </a:p>
          <a:p>
            <a:endParaRPr lang="it-IT" dirty="0"/>
          </a:p>
        </p:txBody>
      </p:sp>
    </p:spTree>
    <p:extLst>
      <p:ext uri="{BB962C8B-B14F-4D97-AF65-F5344CB8AC3E}">
        <p14:creationId xmlns:p14="http://schemas.microsoft.com/office/powerpoint/2010/main" val="2036481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1D38E57-0C55-8F45-95EB-5F717909FA80}"/>
              </a:ext>
            </a:extLst>
          </p:cNvPr>
          <p:cNvSpPr>
            <a:spLocks noGrp="1"/>
          </p:cNvSpPr>
          <p:nvPr>
            <p:ph type="title"/>
          </p:nvPr>
        </p:nvSpPr>
        <p:spPr/>
        <p:txBody>
          <a:bodyPr/>
          <a:lstStyle/>
          <a:p>
            <a:r>
              <a:rPr lang="it-IT" b="1" dirty="0"/>
              <a:t>Criteri premianti</a:t>
            </a:r>
          </a:p>
        </p:txBody>
      </p:sp>
      <p:sp>
        <p:nvSpPr>
          <p:cNvPr id="3" name="Segnaposto contenuto 2">
            <a:extLst>
              <a:ext uri="{FF2B5EF4-FFF2-40B4-BE49-F238E27FC236}">
                <a16:creationId xmlns:a16="http://schemas.microsoft.com/office/drawing/2014/main" xmlns="" id="{38388805-A01F-0543-AD40-7AAC3033F518}"/>
              </a:ext>
            </a:extLst>
          </p:cNvPr>
          <p:cNvSpPr>
            <a:spLocks noGrp="1"/>
          </p:cNvSpPr>
          <p:nvPr>
            <p:ph idx="1"/>
          </p:nvPr>
        </p:nvSpPr>
        <p:spPr>
          <a:xfrm>
            <a:off x="2101755" y="1378423"/>
            <a:ext cx="9812741" cy="5213445"/>
          </a:xfrm>
        </p:spPr>
        <p:txBody>
          <a:bodyPr>
            <a:normAutofit/>
          </a:bodyPr>
          <a:lstStyle/>
          <a:p>
            <a:r>
              <a:rPr lang="it-IT" dirty="0"/>
              <a:t>I criteri di valutazione definiti dalla stazione appaltante tengono </a:t>
            </a:r>
            <a:r>
              <a:rPr lang="it-IT" b="1" u="sng" dirty="0"/>
              <a:t>anche</a:t>
            </a:r>
            <a:r>
              <a:rPr lang="it-IT" dirty="0"/>
              <a:t> conto dei criteri ambientali minimi (CAM) adottati con decreto del Ministero dell’ambiente e della tutela del territorio e del mare; a tal fine, </a:t>
            </a:r>
            <a:r>
              <a:rPr lang="it-IT" b="1" dirty="0"/>
              <a:t>i criteri di valutazione</a:t>
            </a:r>
            <a:r>
              <a:rPr lang="it-IT" dirty="0"/>
              <a:t> prevedono l’attribuzione di </a:t>
            </a:r>
            <a:r>
              <a:rPr lang="it-IT" b="1" dirty="0"/>
              <a:t>specifici</a:t>
            </a:r>
            <a:r>
              <a:rPr lang="it-IT" dirty="0"/>
              <a:t> </a:t>
            </a:r>
            <a:r>
              <a:rPr lang="it-IT" b="1" dirty="0"/>
              <a:t>punteggi qualora vengano proposte condizioni superiori a quelle minime previste dai CAM </a:t>
            </a:r>
            <a:r>
              <a:rPr lang="it-IT" dirty="0"/>
              <a:t>con riferimento alle</a:t>
            </a:r>
            <a:r>
              <a:rPr lang="it-IT" b="1" dirty="0"/>
              <a:t> specifiche di base e alle clausole contrattuali/condizioni di</a:t>
            </a:r>
            <a:r>
              <a:rPr lang="it-IT" dirty="0"/>
              <a:t> </a:t>
            </a:r>
            <a:r>
              <a:rPr lang="it-IT" b="1" dirty="0"/>
              <a:t>esecuzione </a:t>
            </a:r>
            <a:r>
              <a:rPr lang="it-IT" dirty="0"/>
              <a:t>o siano proposte le condizioni previste,</a:t>
            </a:r>
            <a:r>
              <a:rPr lang="it-IT" b="1" dirty="0"/>
              <a:t> </a:t>
            </a:r>
            <a:r>
              <a:rPr lang="it-IT" dirty="0"/>
              <a:t>nell’ambito</a:t>
            </a:r>
            <a:r>
              <a:rPr lang="it-IT" b="1" dirty="0"/>
              <a:t> </a:t>
            </a:r>
            <a:r>
              <a:rPr lang="it-IT" dirty="0"/>
              <a:t>dei predetti CAM, dalle</a:t>
            </a:r>
            <a:r>
              <a:rPr lang="it-IT" b="1" dirty="0"/>
              <a:t> specifiche tecniche premianti </a:t>
            </a:r>
            <a:r>
              <a:rPr lang="it-IT" dirty="0"/>
              <a:t>(appositamente elaborate per le procedure aggiudicate sulla</a:t>
            </a:r>
            <a:r>
              <a:rPr lang="it-IT" b="1" dirty="0"/>
              <a:t> </a:t>
            </a:r>
            <a:r>
              <a:rPr lang="it-IT" dirty="0"/>
              <a:t>base del criterio del miglior rapporto qualità/prezzo).</a:t>
            </a:r>
          </a:p>
          <a:p>
            <a:pPr marL="0" indent="0">
              <a:buNone/>
            </a:pPr>
            <a:r>
              <a:rPr lang="it-IT" dirty="0"/>
              <a:t> </a:t>
            </a:r>
          </a:p>
          <a:p>
            <a:r>
              <a:rPr lang="it-IT" dirty="0"/>
              <a:t>N.B. Per aiutare le PPAA nella stesura della disciplina di gara, alcuni CAM contengono sia delle indicazioni di punteggio sia esempi di criteri motivazionali/modalità di attribuzione.</a:t>
            </a:r>
          </a:p>
          <a:p>
            <a:r>
              <a:rPr lang="it-IT" dirty="0"/>
              <a:t>I criteri premianti si prestano a valutazioni di tipo prestazionale con conseguente attribuzione di punteggio di tipo tabellare (aumento dei livelli di determinate performance, % di materiali riciclati, diminuzione ulteriori dei livelli di emissione o di rilascio di sostanze dannose per l'ambiente, ecc.)</a:t>
            </a:r>
          </a:p>
          <a:p>
            <a:endParaRPr lang="it-IT" dirty="0"/>
          </a:p>
        </p:txBody>
      </p:sp>
    </p:spTree>
    <p:extLst>
      <p:ext uri="{BB962C8B-B14F-4D97-AF65-F5344CB8AC3E}">
        <p14:creationId xmlns:p14="http://schemas.microsoft.com/office/powerpoint/2010/main" val="40044756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229B0FF1-0F1F-A34B-9937-FEFD3AE9C0D6}"/>
              </a:ext>
            </a:extLst>
          </p:cNvPr>
          <p:cNvSpPr>
            <a:spLocks noGrp="1"/>
          </p:cNvSpPr>
          <p:nvPr>
            <p:ph idx="1"/>
          </p:nvPr>
        </p:nvSpPr>
        <p:spPr>
          <a:xfrm>
            <a:off x="2197290" y="532263"/>
            <a:ext cx="9676262" cy="6005015"/>
          </a:xfrm>
        </p:spPr>
        <p:txBody>
          <a:bodyPr>
            <a:normAutofit fontScale="92500"/>
          </a:bodyPr>
          <a:lstStyle/>
          <a:p>
            <a:r>
              <a:rPr lang="it-IT" dirty="0"/>
              <a:t>In ogni caso i criteri di valutazione quali elementi dell'offerta tecnica, devono essere </a:t>
            </a:r>
            <a:r>
              <a:rPr lang="it-IT" b="1" dirty="0"/>
              <a:t>determinati in</a:t>
            </a:r>
            <a:r>
              <a:rPr lang="it-IT" dirty="0"/>
              <a:t> </a:t>
            </a:r>
            <a:r>
              <a:rPr lang="it-IT" b="1" dirty="0"/>
              <a:t>conformità all'oggetto dell'appalto</a:t>
            </a:r>
            <a:r>
              <a:rPr lang="it-IT" dirty="0"/>
              <a:t>, e sulla base delle sue caratteristiche.</a:t>
            </a:r>
          </a:p>
          <a:p>
            <a:r>
              <a:rPr lang="it-IT" dirty="0"/>
              <a:t>Ai sensi dell’art. 95, comma 11, del Codice, i requisiti migliorativi devono essere connessi all’oggetto dell’appalto “</a:t>
            </a:r>
            <a:r>
              <a:rPr lang="it-IT" i="1" dirty="0"/>
              <a:t>sotto qualsiasi fase del loro ciclo di vita, compresi i fattori coinvolti nel processo specifico</a:t>
            </a:r>
            <a:r>
              <a:rPr lang="it-IT" dirty="0"/>
              <a:t> </a:t>
            </a:r>
            <a:r>
              <a:rPr lang="it-IT" i="1" dirty="0"/>
              <a:t>di produzione, fornitura o scambio</a:t>
            </a:r>
            <a:r>
              <a:rPr lang="it-IT" dirty="0"/>
              <a:t>”.</a:t>
            </a:r>
          </a:p>
          <a:p>
            <a:r>
              <a:rPr lang="it-IT" dirty="0"/>
              <a:t>Nei lavori non possono essere inseriti elementi o criteri di valutazione che comportino </a:t>
            </a:r>
            <a:r>
              <a:rPr lang="it-IT" b="1" dirty="0"/>
              <a:t>opere</a:t>
            </a:r>
            <a:r>
              <a:rPr lang="it-IT" dirty="0"/>
              <a:t> </a:t>
            </a:r>
            <a:r>
              <a:rPr lang="it-IT" b="1" dirty="0"/>
              <a:t>aggiuntive</a:t>
            </a:r>
            <a:r>
              <a:rPr lang="it-IT" dirty="0"/>
              <a:t>.</a:t>
            </a:r>
          </a:p>
          <a:p>
            <a:r>
              <a:rPr lang="it-IT" dirty="0"/>
              <a:t>Per criteri oggettivi si intendono quelli che sono collegati alla qualità intrinseca del bene o servizio, mentre per criteri soggettivi quelli relativi alle caratteristiche dell'operatore economico.</a:t>
            </a:r>
          </a:p>
          <a:p>
            <a:r>
              <a:rPr lang="it-IT" dirty="0"/>
              <a:t>Con le nuove direttive ed il Codice </a:t>
            </a:r>
            <a:r>
              <a:rPr lang="it-IT" b="1" dirty="0"/>
              <a:t>superate le precedenti preclusioni che obbligavano le SSAA a</a:t>
            </a:r>
            <a:r>
              <a:rPr lang="it-IT" dirty="0"/>
              <a:t> </a:t>
            </a:r>
            <a:r>
              <a:rPr lang="it-IT" b="1" dirty="0"/>
              <a:t>fissare i criteri soggettivi solo come requisiti di partecipazione. </a:t>
            </a:r>
            <a:r>
              <a:rPr lang="it-IT" dirty="0"/>
              <a:t>Pertanto una certificazione di</a:t>
            </a:r>
            <a:r>
              <a:rPr lang="it-IT" b="1" dirty="0"/>
              <a:t> </a:t>
            </a:r>
            <a:r>
              <a:rPr lang="it-IT" dirty="0"/>
              <a:t>processo (o di sistema) non poteva essere inclusa tra le caratteristiche premianti su cui assegnare punti tecnici.</a:t>
            </a:r>
          </a:p>
          <a:p>
            <a:r>
              <a:rPr lang="it-IT" dirty="0"/>
              <a:t>Il nuovo art. 95 viceversa prevede la possibilità di fissare criteri “soggettivi” anche come requisiti premianti, (oltreché come criteri di selezione dei concorrenti) purché, a detta dell’ANAC, tali profili di carattere soggettivo </a:t>
            </a:r>
            <a:r>
              <a:rPr lang="it-IT" b="1" dirty="0"/>
              <a:t>consentano di apprezzare meglio il contenuto e</a:t>
            </a:r>
            <a:r>
              <a:rPr lang="it-IT" dirty="0"/>
              <a:t> </a:t>
            </a:r>
            <a:r>
              <a:rPr lang="it-IT" b="1" dirty="0"/>
              <a:t>l’affidabilità dell’offerta</a:t>
            </a:r>
            <a:r>
              <a:rPr lang="it-IT" dirty="0"/>
              <a:t> </a:t>
            </a:r>
            <a:r>
              <a:rPr lang="it-IT" b="1" dirty="0"/>
              <a:t>o di</a:t>
            </a:r>
            <a:r>
              <a:rPr lang="it-IT" dirty="0"/>
              <a:t> </a:t>
            </a:r>
            <a:r>
              <a:rPr lang="it-IT" b="1" dirty="0"/>
              <a:t>valorizzare caratteristiche dell’offerta ritenute particolarmente meritevoli</a:t>
            </a:r>
            <a:r>
              <a:rPr lang="it-IT" dirty="0"/>
              <a:t>. In ogni caso devono</a:t>
            </a:r>
            <a:r>
              <a:rPr lang="it-IT" b="1" dirty="0"/>
              <a:t> </a:t>
            </a:r>
            <a:r>
              <a:rPr lang="it-IT" dirty="0"/>
              <a:t>essere aspetti in grado di incidere direttamente sulla qualità della prestazione o del prodotto.</a:t>
            </a:r>
          </a:p>
          <a:p>
            <a:endParaRPr lang="it-IT" dirty="0"/>
          </a:p>
        </p:txBody>
      </p:sp>
    </p:spTree>
    <p:extLst>
      <p:ext uri="{BB962C8B-B14F-4D97-AF65-F5344CB8AC3E}">
        <p14:creationId xmlns:p14="http://schemas.microsoft.com/office/powerpoint/2010/main" val="647408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063DBEAE-5EFD-6145-B4B3-11577D3F5FCC}"/>
              </a:ext>
            </a:extLst>
          </p:cNvPr>
          <p:cNvSpPr>
            <a:spLocks noGrp="1"/>
          </p:cNvSpPr>
          <p:nvPr>
            <p:ph idx="1"/>
          </p:nvPr>
        </p:nvSpPr>
        <p:spPr>
          <a:xfrm>
            <a:off x="2169993" y="532263"/>
            <a:ext cx="9771797" cy="5936776"/>
          </a:xfrm>
        </p:spPr>
        <p:txBody>
          <a:bodyPr>
            <a:normAutofit lnSpcReduction="10000"/>
          </a:bodyPr>
          <a:lstStyle/>
          <a:p>
            <a:r>
              <a:rPr lang="it-IT" sz="2000" b="1" dirty="0"/>
              <a:t>Dopo aver determinato l'elenco dei requisiti occorre, procedere alla ponderazione, cioè all'attribuzione dei relativi pesi e sub-pesi, laddove presenti sub-criteri.</a:t>
            </a:r>
            <a:endParaRPr lang="it-IT" sz="2000" dirty="0"/>
          </a:p>
          <a:p>
            <a:r>
              <a:rPr lang="it-IT" sz="2000" dirty="0"/>
              <a:t>Per la determinazione di tali coefficienti possiamo ricorrere:</a:t>
            </a:r>
          </a:p>
          <a:p>
            <a:pPr lvl="0"/>
            <a:r>
              <a:rPr lang="it-IT" sz="2000" dirty="0"/>
              <a:t>ad una determinazione di tipo discrezionale (punteggio) ad opera dei Commissari;</a:t>
            </a:r>
          </a:p>
          <a:p>
            <a:pPr lvl="0"/>
            <a:r>
              <a:rPr lang="it-IT" sz="2000" dirty="0"/>
              <a:t>ad una determinazione di tipo discrezionale ma con confronto a coppie e scala di preferenze con formule, algoritmi o criteri tabellari</a:t>
            </a:r>
          </a:p>
          <a:p>
            <a:pPr marL="0" lvl="0" indent="0">
              <a:buNone/>
            </a:pPr>
            <a:endParaRPr lang="it-IT" dirty="0"/>
          </a:p>
          <a:p>
            <a:pPr marL="0" lvl="0" indent="0">
              <a:buNone/>
            </a:pPr>
            <a:endParaRPr lang="it-IT" dirty="0"/>
          </a:p>
          <a:p>
            <a:pPr marL="0" indent="0" algn="just">
              <a:buNone/>
            </a:pPr>
            <a:r>
              <a:rPr lang="it-IT" b="1" i="1" dirty="0"/>
              <a:t>ATTENZIONE: in alcuni casi, il ricorso a criteri che prevedano la misurazione in termini di percentuale, e magari di peso, può creare incongruenze sia in fase di attribuzione dei punteggi che successivamente in sede di controllo, o verifica contrattuale nel caso nel campione siano presenti elementi di peso notevolmente differente (es. cocomero o albicocca nella frutta per le derrate alimentari, legno isolante o calcestruzzo nei materiali per l'edilizia). Può essere necessario pertanto modificare il criterio operando delle scelte adeguatamente motivate (ad es. calcolando le % per n° di pezzi).</a:t>
            </a:r>
            <a:endParaRPr lang="it-IT" dirty="0"/>
          </a:p>
          <a:p>
            <a:endParaRPr lang="it-IT" dirty="0"/>
          </a:p>
        </p:txBody>
      </p:sp>
      <p:sp>
        <p:nvSpPr>
          <p:cNvPr id="4" name="Rettangolo 3">
            <a:extLst>
              <a:ext uri="{FF2B5EF4-FFF2-40B4-BE49-F238E27FC236}">
                <a16:creationId xmlns:a16="http://schemas.microsoft.com/office/drawing/2014/main" xmlns="" id="{B047F753-9B19-4440-97F3-B75A54B4BAEC}"/>
              </a:ext>
            </a:extLst>
          </p:cNvPr>
          <p:cNvSpPr/>
          <p:nvPr/>
        </p:nvSpPr>
        <p:spPr>
          <a:xfrm>
            <a:off x="2115405" y="3875961"/>
            <a:ext cx="9880978" cy="2429302"/>
          </a:xfrm>
          <a:prstGeom prst="rect">
            <a:avLst/>
          </a:prstGeom>
          <a:noFill/>
          <a:ln w="127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63027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9C28A4F-6AD6-0745-8177-E4D3D4B4BBAC}"/>
              </a:ext>
            </a:extLst>
          </p:cNvPr>
          <p:cNvSpPr>
            <a:spLocks noGrp="1"/>
          </p:cNvSpPr>
          <p:nvPr>
            <p:ph type="title"/>
          </p:nvPr>
        </p:nvSpPr>
        <p:spPr/>
        <p:txBody>
          <a:bodyPr>
            <a:normAutofit/>
          </a:bodyPr>
          <a:lstStyle/>
          <a:p>
            <a:r>
              <a:rPr lang="it-IT" sz="4400" b="1" dirty="0"/>
              <a:t>La normativa del CAM</a:t>
            </a:r>
          </a:p>
        </p:txBody>
      </p:sp>
      <p:sp>
        <p:nvSpPr>
          <p:cNvPr id="3" name="Segnaposto contenuto 2">
            <a:extLst>
              <a:ext uri="{FF2B5EF4-FFF2-40B4-BE49-F238E27FC236}">
                <a16:creationId xmlns:a16="http://schemas.microsoft.com/office/drawing/2014/main" xmlns="" id="{446D11D6-72BF-D045-B930-945CDAA9C1CA}"/>
              </a:ext>
            </a:extLst>
          </p:cNvPr>
          <p:cNvSpPr>
            <a:spLocks noGrp="1"/>
          </p:cNvSpPr>
          <p:nvPr>
            <p:ph idx="1"/>
          </p:nvPr>
        </p:nvSpPr>
        <p:spPr>
          <a:xfrm>
            <a:off x="1238250" y="1485900"/>
            <a:ext cx="10953750" cy="5372100"/>
          </a:xfrm>
        </p:spPr>
        <p:txBody>
          <a:bodyPr>
            <a:normAutofit fontScale="92500"/>
          </a:bodyPr>
          <a:lstStyle/>
          <a:p>
            <a:r>
              <a:rPr lang="it-IT" sz="1900" b="1" dirty="0"/>
              <a:t>Normativa Europea</a:t>
            </a:r>
            <a:r>
              <a:rPr lang="it-IT" sz="1900" dirty="0"/>
              <a:t>:</a:t>
            </a:r>
          </a:p>
          <a:p>
            <a:pPr marL="0" indent="0">
              <a:buNone/>
            </a:pPr>
            <a:r>
              <a:rPr lang="it-IT" sz="1900" dirty="0"/>
              <a:t>Comunicazione della Commissione Europea COM (2003)302, COM (2008) 397, COM (2008) 400 “Appalti pubblici per un ambiente migliore” e COM (2015) 615;</a:t>
            </a:r>
          </a:p>
          <a:p>
            <a:pPr marL="0" indent="0">
              <a:buNone/>
            </a:pPr>
            <a:r>
              <a:rPr lang="it-IT" sz="1900" b="1" dirty="0"/>
              <a:t>N.B. In ambito europeo, l'applicazione di criteri di sostenibilità ambientale negli appalti pubblici resta una facoltà che le autorità pubbliche dell’Unione esercitano su base volontaria.</a:t>
            </a:r>
            <a:endParaRPr lang="it-IT" sz="1900" dirty="0"/>
          </a:p>
          <a:p>
            <a:r>
              <a:rPr lang="it-IT" sz="1900" b="1" dirty="0"/>
              <a:t>Normativa nazionale</a:t>
            </a:r>
            <a:r>
              <a:rPr lang="it-IT" sz="1900" dirty="0"/>
              <a:t>:</a:t>
            </a:r>
          </a:p>
          <a:p>
            <a:pPr marL="0" lvl="0" indent="0">
              <a:buNone/>
            </a:pPr>
            <a:r>
              <a:rPr lang="it-IT" sz="1900" dirty="0"/>
              <a:t>Legge n. 296/2006, art. 1, comma 1126, con previsione del Piano d’Azione Nazionale per il Green Public </a:t>
            </a:r>
            <a:r>
              <a:rPr lang="it-IT" sz="1900" dirty="0" err="1"/>
              <a:t>Procurement</a:t>
            </a:r>
            <a:r>
              <a:rPr lang="it-IT" sz="1900" dirty="0"/>
              <a:t> (PAN GPP).</a:t>
            </a:r>
          </a:p>
          <a:p>
            <a:pPr marL="0" lvl="0" indent="0">
              <a:buNone/>
            </a:pPr>
            <a:r>
              <a:rPr lang="it-IT" sz="1900" dirty="0"/>
              <a:t>D.M. Ambiente e della Tutela del Territorio e del Mare 11 aprile 2008, di concerto con i Ministri dell’Economia e delle Finanze e dello Sviluppo Economico, contenente il “Piano d’Azione per la sostenibilità dei consumi nel settore della Pubblica Amministrazione” (Piano aggiornato con il D.M. 10 aprile 2013);</a:t>
            </a:r>
          </a:p>
          <a:p>
            <a:pPr marL="0" lvl="0" indent="0">
              <a:buNone/>
            </a:pPr>
            <a:r>
              <a:rPr lang="it-IT" sz="1900" dirty="0"/>
              <a:t>art. 3 del Decreto legislativo 4 luglio 2014, n. 102, “Obiettivo nazionale di risparmio energetico” .</a:t>
            </a:r>
          </a:p>
          <a:p>
            <a:r>
              <a:rPr lang="it-IT" sz="1900" dirty="0"/>
              <a:t>Il Piano d’Azione Nazionale rinvia ad </a:t>
            </a:r>
            <a:r>
              <a:rPr lang="it-IT" sz="1900" b="1" dirty="0"/>
              <a:t>appositi decreti del Ministero</a:t>
            </a:r>
            <a:r>
              <a:rPr lang="it-IT" sz="1900" dirty="0"/>
              <a:t> </a:t>
            </a:r>
            <a:r>
              <a:rPr lang="it-IT" sz="1900" b="1" dirty="0"/>
              <a:t>dell’Ambiente</a:t>
            </a:r>
            <a:r>
              <a:rPr lang="it-IT" sz="1900" dirty="0"/>
              <a:t> l’individuazione di un set di criteri ambientali minimi (CAM) per ciascuna tipologia di acquisto che ricade nell’ambito delle categorie merceologiche individuate nello stesso piano.</a:t>
            </a:r>
          </a:p>
          <a:p>
            <a:endParaRPr lang="it-IT" dirty="0"/>
          </a:p>
        </p:txBody>
      </p:sp>
    </p:spTree>
    <p:extLst>
      <p:ext uri="{BB962C8B-B14F-4D97-AF65-F5344CB8AC3E}">
        <p14:creationId xmlns:p14="http://schemas.microsoft.com/office/powerpoint/2010/main" val="39788208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05186A2-FD98-B841-A815-2284ACBEA708}"/>
              </a:ext>
            </a:extLst>
          </p:cNvPr>
          <p:cNvSpPr>
            <a:spLocks noGrp="1"/>
          </p:cNvSpPr>
          <p:nvPr>
            <p:ph type="title"/>
          </p:nvPr>
        </p:nvSpPr>
        <p:spPr>
          <a:xfrm>
            <a:off x="1887530" y="116006"/>
            <a:ext cx="8911687" cy="1280890"/>
          </a:xfrm>
        </p:spPr>
        <p:txBody>
          <a:bodyPr/>
          <a:lstStyle/>
          <a:p>
            <a:r>
              <a:rPr lang="it-IT" b="1" dirty="0"/>
              <a:t>Esempi di criteri premianti</a:t>
            </a:r>
          </a:p>
        </p:txBody>
      </p:sp>
      <p:sp>
        <p:nvSpPr>
          <p:cNvPr id="3" name="Segnaposto contenuto 2">
            <a:extLst>
              <a:ext uri="{FF2B5EF4-FFF2-40B4-BE49-F238E27FC236}">
                <a16:creationId xmlns:a16="http://schemas.microsoft.com/office/drawing/2014/main" xmlns="" id="{06F39250-FF46-304B-A140-C556F8971E39}"/>
              </a:ext>
            </a:extLst>
          </p:cNvPr>
          <p:cNvSpPr>
            <a:spLocks noGrp="1"/>
          </p:cNvSpPr>
          <p:nvPr>
            <p:ph idx="1"/>
          </p:nvPr>
        </p:nvSpPr>
        <p:spPr>
          <a:xfrm>
            <a:off x="2076994" y="888274"/>
            <a:ext cx="10115006" cy="5853720"/>
          </a:xfrm>
        </p:spPr>
        <p:txBody>
          <a:bodyPr>
            <a:normAutofit fontScale="85000" lnSpcReduction="20000"/>
          </a:bodyPr>
          <a:lstStyle/>
          <a:p>
            <a:r>
              <a:rPr lang="it-IT" sz="1900" b="1" dirty="0"/>
              <a:t>(CAM Arredi) Criteri premianti: 3.4.4 Garanzia estesa</a:t>
            </a:r>
            <a:endParaRPr lang="it-IT" sz="1900" dirty="0"/>
          </a:p>
          <a:p>
            <a:r>
              <a:rPr lang="it-IT" sz="1900" dirty="0"/>
              <a:t>Vengono attribuiti punteggi premianti ad ogni anno di garanzia addizionale rispetto al minimo di 5 anni secondo lo schema seguente:</a:t>
            </a:r>
          </a:p>
          <a:p>
            <a:r>
              <a:rPr lang="it-IT" sz="1900" dirty="0"/>
              <a:t>4 o più anni di garanzia extra: x punti</a:t>
            </a:r>
          </a:p>
          <a:p>
            <a:r>
              <a:rPr lang="it-IT" sz="1900" dirty="0"/>
              <a:t>3 anni di garanzia extra: 0.75x punti</a:t>
            </a:r>
          </a:p>
          <a:p>
            <a:r>
              <a:rPr lang="it-IT" sz="1900" dirty="0"/>
              <a:t>2 anni di garanzia extra: 0.5x punti</a:t>
            </a:r>
          </a:p>
          <a:p>
            <a:r>
              <a:rPr lang="it-IT" sz="1900" dirty="0"/>
              <a:t>1 anni di garanzia extra: 0.25x punti</a:t>
            </a:r>
          </a:p>
          <a:p>
            <a:r>
              <a:rPr lang="it-IT" sz="1900" b="1" dirty="0"/>
              <a:t>Verifica</a:t>
            </a:r>
            <a:r>
              <a:rPr lang="it-IT" sz="1900" dirty="0"/>
              <a:t>: L’offerente deve fornire una garanzia scritta che indichi chiaramente il periodo di garanzia fornito dalla</a:t>
            </a:r>
            <a:r>
              <a:rPr lang="it-IT" sz="1900" b="1" dirty="0"/>
              <a:t> </a:t>
            </a:r>
            <a:r>
              <a:rPr lang="it-IT" sz="1900" dirty="0"/>
              <a:t>data di acquisto con le relative informazioni di contatto sulle parti di ricambio.</a:t>
            </a:r>
          </a:p>
          <a:p>
            <a:r>
              <a:rPr lang="it-IT" sz="1900" b="1" dirty="0"/>
              <a:t>(CAM Ristorazione) Requisiti premianti 5.4.2 Carbon </a:t>
            </a:r>
            <a:r>
              <a:rPr lang="it-IT" sz="1900" b="1" dirty="0" err="1"/>
              <a:t>Footprint</a:t>
            </a:r>
            <a:endParaRPr lang="it-IT" sz="1900" dirty="0"/>
          </a:p>
          <a:p>
            <a:r>
              <a:rPr lang="it-IT" sz="1900" dirty="0"/>
              <a:t>Si prevede la possibilità di assegnare dei punteggi all’offerente che si impegna ad utilizzare nell’esecuzione del servizio prodotti alimentari “……..” caratterizzati dalla minore quantità di emissioni di gas a effetto serra (GHG – </a:t>
            </a:r>
            <a:r>
              <a:rPr lang="it-IT" sz="1900" dirty="0" err="1"/>
              <a:t>greenhouse</a:t>
            </a:r>
            <a:r>
              <a:rPr lang="it-IT" sz="1900" dirty="0"/>
              <a:t> </a:t>
            </a:r>
            <a:r>
              <a:rPr lang="it-IT" sz="1900" dirty="0" err="1"/>
              <a:t>gases</a:t>
            </a:r>
            <a:r>
              <a:rPr lang="it-IT" sz="1900" dirty="0"/>
              <a:t>), espressi in termini di CO2 equivalenti lungo il ciclo di vita.</a:t>
            </a:r>
          </a:p>
          <a:p>
            <a:r>
              <a:rPr lang="it-IT" sz="1900" b="1" dirty="0"/>
              <a:t>Verifica</a:t>
            </a:r>
            <a:r>
              <a:rPr lang="it-IT" sz="1900" dirty="0"/>
              <a:t>: Valutazione verificata da parte terza delle emissioni di CO2 equivalenti prodotte lungo il ciclo di vita,</a:t>
            </a:r>
            <a:r>
              <a:rPr lang="it-IT" sz="1900" b="1" dirty="0"/>
              <a:t> </a:t>
            </a:r>
            <a:r>
              <a:rPr lang="it-IT" sz="1900" dirty="0"/>
              <a:t>calcolate sulla base dei criteri previsti da un programma di Dichiarazione Ambientale di Prodotto (DAP o EPD – </a:t>
            </a:r>
            <a:r>
              <a:rPr lang="it-IT" sz="1900" dirty="0" err="1"/>
              <a:t>Environmental</a:t>
            </a:r>
            <a:r>
              <a:rPr lang="it-IT" sz="1900" dirty="0"/>
              <a:t> Product </a:t>
            </a:r>
            <a:r>
              <a:rPr lang="it-IT" sz="1900" dirty="0" err="1"/>
              <a:t>Declarations</a:t>
            </a:r>
            <a:r>
              <a:rPr lang="it-IT" sz="1900" dirty="0"/>
              <a:t>) conforme alla norma ISO 14025 (o equivalenti) e dalle PCR (Product </a:t>
            </a:r>
            <a:r>
              <a:rPr lang="it-IT" sz="1900" dirty="0" err="1"/>
              <a:t>Category</a:t>
            </a:r>
            <a:r>
              <a:rPr lang="it-IT" sz="1900" dirty="0"/>
              <a:t> </a:t>
            </a:r>
            <a:r>
              <a:rPr lang="it-IT" sz="1900" dirty="0" err="1"/>
              <a:t>Rules</a:t>
            </a:r>
            <a:r>
              <a:rPr lang="it-IT" sz="1900" dirty="0"/>
              <a:t>) definite per tale categoria di prodotto. Sono accettate come mezzo di prova le Dichiarazioni Ambientali di Prodotto validate rispetto ai suddetti criteri o equivalenti. La stazione appaltante accetterà come mezzo di prova anche appropriata documentazione tecnica del fabbricante o una relazione di prova di un organismo riconosciuto.</a:t>
            </a:r>
          </a:p>
          <a:p>
            <a:endParaRPr lang="it-IT" dirty="0"/>
          </a:p>
        </p:txBody>
      </p:sp>
    </p:spTree>
    <p:extLst>
      <p:ext uri="{BB962C8B-B14F-4D97-AF65-F5344CB8AC3E}">
        <p14:creationId xmlns:p14="http://schemas.microsoft.com/office/powerpoint/2010/main" val="30284876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6F4D360F-71BF-8947-A514-5D57351897F6}"/>
              </a:ext>
            </a:extLst>
          </p:cNvPr>
          <p:cNvSpPr>
            <a:spLocks noGrp="1"/>
          </p:cNvSpPr>
          <p:nvPr>
            <p:ph idx="1"/>
          </p:nvPr>
        </p:nvSpPr>
        <p:spPr>
          <a:xfrm>
            <a:off x="1815152" y="177421"/>
            <a:ext cx="10376848" cy="6680579"/>
          </a:xfrm>
        </p:spPr>
        <p:txBody>
          <a:bodyPr>
            <a:normAutofit/>
          </a:bodyPr>
          <a:lstStyle/>
          <a:p>
            <a:r>
              <a:rPr lang="it-IT" sz="2000" b="1" dirty="0"/>
              <a:t>(CAM Edilizia) 2.6.1 CAPACITA’ TECNICA DEI PROGETTISTI</a:t>
            </a:r>
            <a:r>
              <a:rPr lang="it-IT" sz="2000" dirty="0"/>
              <a:t> </a:t>
            </a:r>
          </a:p>
          <a:p>
            <a:r>
              <a:rPr lang="it-IT" sz="2000" dirty="0"/>
              <a:t>Nei casi di affidamento del servizio di progettazione, viene attribuito un punteggio premiante pari alla proposta redatta da:</a:t>
            </a:r>
          </a:p>
          <a:p>
            <a:pPr lvl="0"/>
            <a:r>
              <a:rPr lang="it-IT" sz="2000" dirty="0"/>
              <a:t>un professionista accreditato dagli organismi di certificazione energetico-ambientale degli edifici accreditati secondo la norma internazionale ISO/IEC 17024 – “</a:t>
            </a:r>
            <a:r>
              <a:rPr lang="it-IT" sz="2000" dirty="0" err="1"/>
              <a:t>Conformity</a:t>
            </a:r>
            <a:r>
              <a:rPr lang="it-IT" sz="2000" dirty="0"/>
              <a:t> </a:t>
            </a:r>
            <a:r>
              <a:rPr lang="it-IT" sz="2000" dirty="0" err="1"/>
              <a:t>assessment</a:t>
            </a:r>
            <a:r>
              <a:rPr lang="it-IT" sz="2000" dirty="0"/>
              <a:t> - General </a:t>
            </a:r>
            <a:r>
              <a:rPr lang="it-IT" sz="2000" dirty="0" err="1"/>
              <a:t>requirements</a:t>
            </a:r>
            <a:r>
              <a:rPr lang="it-IT" sz="2000" dirty="0"/>
              <a:t> for </a:t>
            </a:r>
            <a:r>
              <a:rPr lang="it-IT" sz="2000" dirty="0" err="1"/>
              <a:t>bodies</a:t>
            </a:r>
            <a:r>
              <a:rPr lang="it-IT" sz="2000" dirty="0"/>
              <a:t> </a:t>
            </a:r>
            <a:r>
              <a:rPr lang="it-IT" sz="2000" dirty="0" err="1"/>
              <a:t>operating</a:t>
            </a:r>
            <a:r>
              <a:rPr lang="it-IT" sz="2000" dirty="0"/>
              <a:t> </a:t>
            </a:r>
            <a:r>
              <a:rPr lang="it-IT" sz="2000" dirty="0" err="1"/>
              <a:t>certification</a:t>
            </a:r>
            <a:r>
              <a:rPr lang="it-IT" sz="2000" dirty="0"/>
              <a:t> of </a:t>
            </a:r>
            <a:r>
              <a:rPr lang="it-IT" sz="2000" dirty="0" err="1"/>
              <a:t>persons</a:t>
            </a:r>
            <a:r>
              <a:rPr lang="it-IT" sz="2000" dirty="0"/>
              <a:t>” o equivalente.</a:t>
            </a:r>
          </a:p>
          <a:p>
            <a:pPr lvl="0"/>
            <a:r>
              <a:rPr lang="it-IT" sz="2000" dirty="0"/>
              <a:t>Una qualunque struttura di progettazione (come previsto dalle norme sugli appalti) al cui interno sia presente almeno un professionista accreditato dagli organismi di certificazione energetico-ambientale degli edifici accreditati secondo la norma internazionale ISO/IEC 17024 </a:t>
            </a:r>
            <a:r>
              <a:rPr lang="en-US" sz="2000" dirty="0"/>
              <a:t>– “Conformity assessment - General requirements for bodies operating certification of persons” o </a:t>
            </a:r>
            <a:r>
              <a:rPr lang="en-US" sz="2000" dirty="0" err="1"/>
              <a:t>equivalente</a:t>
            </a:r>
            <a:r>
              <a:rPr lang="en-US" sz="2000" dirty="0"/>
              <a:t>.</a:t>
            </a:r>
            <a:endParaRPr lang="it-IT" sz="2000" dirty="0"/>
          </a:p>
          <a:p>
            <a:r>
              <a:rPr lang="it-IT" sz="2000" b="1" dirty="0"/>
              <a:t>Verifica: </a:t>
            </a:r>
            <a:r>
              <a:rPr lang="it-IT" sz="2000" dirty="0"/>
              <a:t>Le società di progettazione presentano il profilo curriculare dei professionisti di cui è</a:t>
            </a:r>
            <a:r>
              <a:rPr lang="it-IT" sz="2000" b="1" dirty="0"/>
              <a:t> </a:t>
            </a:r>
            <a:r>
              <a:rPr lang="it-IT" sz="2000" dirty="0"/>
              <a:t>composta e presentano i relativi attestati di accreditamento in corso di validità, ovvero con i crediti di mantenimento professionale in regola. I singoli progettisti presentano il proprio c.v. e l’attestato di accreditamento in corso di validità (con i crediti di mantenimento professionale in regola).</a:t>
            </a:r>
          </a:p>
          <a:p>
            <a:endParaRPr lang="it-IT" dirty="0"/>
          </a:p>
        </p:txBody>
      </p:sp>
    </p:spTree>
    <p:extLst>
      <p:ext uri="{BB962C8B-B14F-4D97-AF65-F5344CB8AC3E}">
        <p14:creationId xmlns:p14="http://schemas.microsoft.com/office/powerpoint/2010/main" val="5960975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26B03F46-238C-974B-8D29-527628E633D4}"/>
              </a:ext>
            </a:extLst>
          </p:cNvPr>
          <p:cNvSpPr>
            <a:spLocks noGrp="1"/>
          </p:cNvSpPr>
          <p:nvPr>
            <p:ph idx="1"/>
          </p:nvPr>
        </p:nvSpPr>
        <p:spPr>
          <a:xfrm>
            <a:off x="1704019" y="262719"/>
            <a:ext cx="10487981" cy="6503841"/>
          </a:xfrm>
        </p:spPr>
        <p:txBody>
          <a:bodyPr>
            <a:normAutofit fontScale="92500" lnSpcReduction="20000"/>
          </a:bodyPr>
          <a:lstStyle/>
          <a:p>
            <a:endParaRPr lang="it-IT" sz="2400" dirty="0"/>
          </a:p>
          <a:p>
            <a:r>
              <a:rPr lang="it-IT" sz="2400" dirty="0"/>
              <a:t> </a:t>
            </a:r>
            <a:r>
              <a:rPr lang="it-IT" sz="2400" b="1" dirty="0"/>
              <a:t>CAM Edilizia)2.6.5 Distanza di approvvigionamento dei prodotti da costruzione</a:t>
            </a:r>
            <a:endParaRPr lang="it-IT" sz="2400" dirty="0"/>
          </a:p>
          <a:p>
            <a:r>
              <a:rPr lang="it-IT" sz="2400" dirty="0"/>
              <a:t>Viene attribuito un punteggio premiante pari a…  per il progetto di un nuovo edificio o per una ristrutturazione che preveda l’utilizzo di materiali estratti, raccolti o recuperati, nonché lavorati (processo di fabbricazione) ad una distanza massima di 150 km dal cantiere di utilizzo, per almeno il 60% in peso sul totale dei materiali utilizzati. Per distanza massima si intende la sommatoria di tutte le fasi di trasporto incluse nella filiera produttiva. Qualora alcune fasi del trasporto avvengano via ferrovia o mare si dovrà utilizzare un fattore moltiplicativo di 0.25 per il calcolo di tali distanze.</a:t>
            </a:r>
          </a:p>
          <a:p>
            <a:r>
              <a:rPr lang="it-IT" sz="2400" b="1" dirty="0"/>
              <a:t>Verifica</a:t>
            </a:r>
            <a:r>
              <a:rPr lang="it-IT" sz="2400" dirty="0"/>
              <a:t>: il progettista deve compiere scelte tecniche che consentano di soddisfare il criterio  e  deve  prescrivere  che  l’offerente  dichiari,  in  sede  di  gara,  tramite  quali materiali soddisfa il criterio specificando per ognuno la localizzazione dei luoghi in cui avvengono le varie fasi della filiera produttiva ed il corrispettivo calcolo delle distanze percorse. </a:t>
            </a:r>
            <a:r>
              <a:rPr lang="it-IT" sz="2400" b="1" dirty="0"/>
              <a:t>Tale dichiarazione, resa dal legale rappresentante</a:t>
            </a:r>
            <a:r>
              <a:rPr lang="it-IT" sz="2400" dirty="0"/>
              <a:t> </a:t>
            </a:r>
            <a:r>
              <a:rPr lang="it-IT" sz="2400" b="1" dirty="0"/>
              <a:t>dell’offerente</a:t>
            </a:r>
            <a:r>
              <a:rPr lang="it-IT" sz="2400" dirty="0"/>
              <a:t> </a:t>
            </a:r>
            <a:r>
              <a:rPr lang="it-IT" sz="2400" b="1" dirty="0"/>
              <a:t>dovrà</a:t>
            </a:r>
            <a:r>
              <a:rPr lang="it-IT" sz="2400" dirty="0"/>
              <a:t> </a:t>
            </a:r>
            <a:r>
              <a:rPr lang="it-IT" sz="2400" b="1" dirty="0"/>
              <a:t>essere presentata alla stazione appaltante in fase di esecuzione dei lavori, </a:t>
            </a:r>
            <a:r>
              <a:rPr lang="it-IT" sz="2400" b="1" dirty="0" err="1"/>
              <a:t>nellemodalità</a:t>
            </a:r>
            <a:r>
              <a:rPr lang="it-IT" sz="2400" b="1" dirty="0"/>
              <a:t> indicate nel relativo capitolato</a:t>
            </a:r>
            <a:r>
              <a:rPr lang="it-IT" sz="2400" dirty="0"/>
              <a:t>.</a:t>
            </a:r>
          </a:p>
          <a:p>
            <a:endParaRPr lang="it-IT" dirty="0"/>
          </a:p>
        </p:txBody>
      </p:sp>
    </p:spTree>
    <p:extLst>
      <p:ext uri="{BB962C8B-B14F-4D97-AF65-F5344CB8AC3E}">
        <p14:creationId xmlns:p14="http://schemas.microsoft.com/office/powerpoint/2010/main" val="15295493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8BEF731-CC29-2B42-820A-90D380816252}"/>
              </a:ext>
            </a:extLst>
          </p:cNvPr>
          <p:cNvSpPr>
            <a:spLocks noGrp="1"/>
          </p:cNvSpPr>
          <p:nvPr>
            <p:ph type="title"/>
          </p:nvPr>
        </p:nvSpPr>
        <p:spPr>
          <a:xfrm>
            <a:off x="1796911" y="116006"/>
            <a:ext cx="8911687" cy="1280890"/>
          </a:xfrm>
        </p:spPr>
        <p:txBody>
          <a:bodyPr/>
          <a:lstStyle/>
          <a:p>
            <a:r>
              <a:rPr lang="it-IT" b="1" dirty="0"/>
              <a:t>Criteri premianti</a:t>
            </a:r>
          </a:p>
        </p:txBody>
      </p:sp>
      <p:sp>
        <p:nvSpPr>
          <p:cNvPr id="3" name="Segnaposto contenuto 2">
            <a:extLst>
              <a:ext uri="{FF2B5EF4-FFF2-40B4-BE49-F238E27FC236}">
                <a16:creationId xmlns:a16="http://schemas.microsoft.com/office/drawing/2014/main" xmlns="" id="{9081EFC2-D91C-E347-BCFF-F395BEF97694}"/>
              </a:ext>
            </a:extLst>
          </p:cNvPr>
          <p:cNvSpPr>
            <a:spLocks noGrp="1"/>
          </p:cNvSpPr>
          <p:nvPr>
            <p:ph idx="1"/>
          </p:nvPr>
        </p:nvSpPr>
        <p:spPr>
          <a:xfrm>
            <a:off x="1796912" y="940526"/>
            <a:ext cx="10395088" cy="5801468"/>
          </a:xfrm>
        </p:spPr>
        <p:txBody>
          <a:bodyPr>
            <a:normAutofit fontScale="92500" lnSpcReduction="10000"/>
          </a:bodyPr>
          <a:lstStyle/>
          <a:p>
            <a:r>
              <a:rPr lang="it-IT" b="1" dirty="0"/>
              <a:t>Valutazione tabellare o valutazione con algoritmo?</a:t>
            </a:r>
            <a:endParaRPr lang="it-IT" dirty="0"/>
          </a:p>
          <a:p>
            <a:r>
              <a:rPr lang="it-IT" dirty="0"/>
              <a:t>In ogni caso, obbligo di riparametrazione, solo se previsto nella disciplina di gara</a:t>
            </a:r>
          </a:p>
          <a:p>
            <a:r>
              <a:rPr lang="it-IT" b="1" dirty="0"/>
              <a:t>Cfr. anche Consiglio di Stato sez. III 20/7/2017 n. 3580 </a:t>
            </a:r>
            <a:r>
              <a:rPr lang="it-IT" dirty="0"/>
              <a:t>Contratti pubblici - Criterio</a:t>
            </a:r>
            <a:r>
              <a:rPr lang="it-IT" b="1" dirty="0"/>
              <a:t> </a:t>
            </a:r>
            <a:r>
              <a:rPr lang="it-IT" dirty="0"/>
              <a:t>dell’offerta</a:t>
            </a:r>
            <a:r>
              <a:rPr lang="it-IT" b="1" dirty="0"/>
              <a:t> </a:t>
            </a:r>
            <a:r>
              <a:rPr lang="it-IT" dirty="0"/>
              <a:t>economicamente più vantaggiosa - Criteri di computo del punteggio - Riparametrazione - Scelta discrezionale della stazione appaltante - Occorre un’espressa previsione nel bando di gara - ANAC, delibera n. 1005 del 21 settembre 2016 – Linee Guida n. 2, di attuazione del d.lgs. 18 aprile 2016, n. 50, recanti “Offerta economicamente più vantaggiosa”</a:t>
            </a:r>
          </a:p>
          <a:p>
            <a:r>
              <a:rPr lang="it-IT" b="1" dirty="0"/>
              <a:t>Occorre considerare che:</a:t>
            </a:r>
            <a:endParaRPr lang="it-IT" dirty="0"/>
          </a:p>
          <a:p>
            <a:pPr lvl="0"/>
            <a:r>
              <a:rPr lang="it-IT" dirty="0"/>
              <a:t>1^ riparametrazione già presente nei criteri o sub criteri qualitativi discrezionali;</a:t>
            </a:r>
          </a:p>
          <a:p>
            <a:pPr lvl="0"/>
            <a:r>
              <a:rPr lang="it-IT" dirty="0"/>
              <a:t>Sì a riparametrazione a livello di criterio;</a:t>
            </a:r>
          </a:p>
          <a:p>
            <a:pPr lvl="0"/>
            <a:r>
              <a:rPr lang="it-IT" dirty="0"/>
              <a:t>No obbligo riparametrazione a livello di offerta tecnica nel complesso</a:t>
            </a:r>
          </a:p>
          <a:p>
            <a:pPr lvl="0"/>
            <a:r>
              <a:rPr lang="it-IT" dirty="0"/>
              <a:t>Si a riparametrazione anche dei criteri tabellari (no per i criteri on/off)</a:t>
            </a:r>
          </a:p>
          <a:p>
            <a:r>
              <a:rPr lang="it-IT" dirty="0"/>
              <a:t>Es.: Punteggio legato a % materiale di recupero anche se nessun concorrente raggiunge il 100%, la percentuale più alta deve comunque ottenere il punteggio massimo disponibile</a:t>
            </a:r>
          </a:p>
          <a:p>
            <a:r>
              <a:rPr lang="it-IT" dirty="0"/>
              <a:t>Criterio di valutazione: possesso di un marchio di qualità ecologica dell’Unione europea (</a:t>
            </a:r>
            <a:r>
              <a:rPr lang="it-IT" dirty="0" err="1"/>
              <a:t>Ecolabel</a:t>
            </a:r>
            <a:r>
              <a:rPr lang="it-IT" dirty="0"/>
              <a:t> UE) in relazione ai beni o servizi oggetto del contratto, in misura pari o superiore al 30 per cento del valore delle forniture o prestazioni oggetto del contratto stesso - </a:t>
            </a:r>
            <a:r>
              <a:rPr lang="it-IT" dirty="0" err="1"/>
              <a:t>max</a:t>
            </a:r>
            <a:r>
              <a:rPr lang="it-IT" dirty="0"/>
              <a:t> punti 10</a:t>
            </a:r>
          </a:p>
          <a:p>
            <a:r>
              <a:rPr lang="it-IT" dirty="0"/>
              <a:t>Preferire formula Vai=</a:t>
            </a:r>
            <a:r>
              <a:rPr lang="it-IT" dirty="0" err="1"/>
              <a:t>Pi</a:t>
            </a:r>
            <a:r>
              <a:rPr lang="it-IT" dirty="0"/>
              <a:t>/</a:t>
            </a:r>
            <a:r>
              <a:rPr lang="it-IT" dirty="0" err="1"/>
              <a:t>Pmax</a:t>
            </a:r>
            <a:r>
              <a:rPr lang="it-IT" dirty="0"/>
              <a:t>, altrimenti occorre riparametrare proporzionalmente</a:t>
            </a:r>
          </a:p>
          <a:p>
            <a:endParaRPr lang="it-IT" dirty="0"/>
          </a:p>
        </p:txBody>
      </p:sp>
    </p:spTree>
    <p:extLst>
      <p:ext uri="{BB962C8B-B14F-4D97-AF65-F5344CB8AC3E}">
        <p14:creationId xmlns:p14="http://schemas.microsoft.com/office/powerpoint/2010/main" val="13552992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E279E391-5CEA-8C4D-B125-15B40E04B449}"/>
              </a:ext>
            </a:extLst>
          </p:cNvPr>
          <p:cNvSpPr>
            <a:spLocks noGrp="1"/>
          </p:cNvSpPr>
          <p:nvPr>
            <p:ph idx="1"/>
          </p:nvPr>
        </p:nvSpPr>
        <p:spPr>
          <a:xfrm>
            <a:off x="2169993" y="477672"/>
            <a:ext cx="9894627" cy="6277970"/>
          </a:xfrm>
        </p:spPr>
        <p:txBody>
          <a:bodyPr>
            <a:normAutofit lnSpcReduction="10000"/>
          </a:bodyPr>
          <a:lstStyle/>
          <a:p>
            <a:pPr marL="0" indent="0">
              <a:buNone/>
            </a:pPr>
            <a:r>
              <a:rPr lang="it-IT" b="1" dirty="0"/>
              <a:t>TAR Lazio, sezione I-bis 05772/2017 REG.PROV.COLL. N. 15353/2016 REG.RIC. (servizi ristorazione)</a:t>
            </a:r>
            <a:endParaRPr lang="it-IT" dirty="0"/>
          </a:p>
          <a:p>
            <a:r>
              <a:rPr lang="it-IT" dirty="0"/>
              <a:t>“</a:t>
            </a:r>
            <a:r>
              <a:rPr lang="it-IT" i="1" dirty="0"/>
              <a:t>I criteri indicati nel Disciplinare di gara si prestano ad una valutazione secondo punteggi</a:t>
            </a:r>
            <a:r>
              <a:rPr lang="it-IT" dirty="0"/>
              <a:t> </a:t>
            </a:r>
            <a:r>
              <a:rPr lang="it-IT" i="1" dirty="0"/>
              <a:t>predeterminati con il principio on/off : anche in questo caso soccorrono le Linee guida nr. 5 del 16.11.2016 che, nello stabilire le condizioni alle quali è legittimi ricorrere ad elementi interni all’Amministrazione per comporre la Commissione aggiudicatrice senza ricorrere a competenze tecniche esterne, precisano come: “ In caso di affidamento di contratti d’importo inferiore alle soglie di rilevanza comunitaria o per quelli che non presentano particolare complessità, le stazioni appaltanti hanno la possibilità di nominare componenti interni, nel rispetto del principio di rotazione. Sono considerate di non particolare complessità le procedure interamente gestite tramite piattaforme telematiche di negoziazione, ai sensi dell’art. 58 del Codice e quelle che prevedono l’attribuzione di un punteggio tabellare secondo criteri basati sul principio on/off (in presenza di un determinato elemento è attribuito un punteggio predeterminato, senza alcuna valutazione discrezionale, in assenza è attribuito un punteggio pari a zero) sulla base di formule indicate nella documentazione di gara. Viceversa, quando la commissione deve esprimere valutazioni di tipo discrezionale è necessario che almeno il presidente sia nominato facendo ricorso alla lista comunicata dall’Autorità. (…..)</a:t>
            </a:r>
            <a:endParaRPr lang="it-IT" dirty="0"/>
          </a:p>
          <a:p>
            <a:r>
              <a:rPr lang="it-IT" i="1" dirty="0"/>
              <a:t>Nel caso di specie si è proceduto con l’ausilio della piattaforma telematica di negoziazione di </a:t>
            </a:r>
            <a:r>
              <a:rPr lang="it-IT" i="1" dirty="0" err="1"/>
              <a:t>Consip</a:t>
            </a:r>
            <a:r>
              <a:rPr lang="it-IT" i="1" dirty="0"/>
              <a:t> e le caratteristiche del servizio offerto non presentavano alcuna particolare complessità tecnica che male si prestava ad essere valutata con il metodo di sub criteri rigidamente predeterminati.</a:t>
            </a:r>
            <a:r>
              <a:rPr lang="it-IT" dirty="0"/>
              <a:t>”</a:t>
            </a:r>
          </a:p>
          <a:p>
            <a:endParaRPr lang="it-IT" dirty="0"/>
          </a:p>
        </p:txBody>
      </p:sp>
    </p:spTree>
    <p:extLst>
      <p:ext uri="{BB962C8B-B14F-4D97-AF65-F5344CB8AC3E}">
        <p14:creationId xmlns:p14="http://schemas.microsoft.com/office/powerpoint/2010/main" val="33977264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244F85F2-8321-A147-A58D-417041B2C6AA}"/>
              </a:ext>
            </a:extLst>
          </p:cNvPr>
          <p:cNvSpPr>
            <a:spLocks noGrp="1"/>
          </p:cNvSpPr>
          <p:nvPr>
            <p:ph idx="1"/>
          </p:nvPr>
        </p:nvSpPr>
        <p:spPr>
          <a:xfrm>
            <a:off x="2251881" y="545910"/>
            <a:ext cx="9771797" cy="5977720"/>
          </a:xfrm>
        </p:spPr>
        <p:txBody>
          <a:bodyPr>
            <a:normAutofit/>
          </a:bodyPr>
          <a:lstStyle/>
          <a:p>
            <a:r>
              <a:rPr lang="it-IT" dirty="0"/>
              <a:t> </a:t>
            </a:r>
            <a:r>
              <a:rPr lang="it-IT" sz="2400" b="1" dirty="0"/>
              <a:t>Le modalità di comprova</a:t>
            </a:r>
            <a:endParaRPr lang="it-IT" sz="2400" dirty="0"/>
          </a:p>
          <a:p>
            <a:r>
              <a:rPr lang="it-IT" sz="2400" dirty="0"/>
              <a:t>Valgono le stesse indicazioni riportate per la verifica delle specifiche tecniche di base. In questo caso la documentazione </a:t>
            </a:r>
            <a:r>
              <a:rPr lang="it-IT" sz="2400" b="1" dirty="0"/>
              <a:t>fa parte dell'offerta tecnica</a:t>
            </a:r>
            <a:r>
              <a:rPr lang="it-IT" sz="2400" dirty="0"/>
              <a:t> e quindi si pone il problema dell'eventuale integrazione</a:t>
            </a:r>
          </a:p>
          <a:p>
            <a:r>
              <a:rPr lang="it-IT" sz="2400" b="1" dirty="0"/>
              <a:t>Nel caso l'offerta tecnica presenti un requisito che non sia assistito dalla prova documentale previsto dal CAM (verifica) e dalla disciplina di gara, si può ricorrere al soccorso istruttorio?</a:t>
            </a:r>
            <a:endParaRPr lang="it-IT" sz="2400" dirty="0"/>
          </a:p>
          <a:p>
            <a:pPr lvl="0"/>
            <a:r>
              <a:rPr lang="it-IT" sz="2400" dirty="0"/>
              <a:t>Si, perché l'elemento costituisce chiarimento</a:t>
            </a:r>
          </a:p>
          <a:p>
            <a:pPr lvl="0"/>
            <a:r>
              <a:rPr lang="it-IT" sz="2400" dirty="0"/>
              <a:t>No perché la disciplina di gara considera l'elemento non documentato (specifica nel disciplinare di gara)</a:t>
            </a:r>
          </a:p>
          <a:p>
            <a:pPr lvl="0"/>
            <a:r>
              <a:rPr lang="it-IT" sz="2400" dirty="0"/>
              <a:t>No perché si incorre nelle ipotesi vietate dall'art. 83, comma 9 del Codice.</a:t>
            </a:r>
          </a:p>
          <a:p>
            <a:endParaRPr lang="it-IT" dirty="0"/>
          </a:p>
        </p:txBody>
      </p:sp>
    </p:spTree>
    <p:extLst>
      <p:ext uri="{BB962C8B-B14F-4D97-AF65-F5344CB8AC3E}">
        <p14:creationId xmlns:p14="http://schemas.microsoft.com/office/powerpoint/2010/main" val="3394075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FE6DCDC-DEC5-D741-8C71-66936DCF3836}"/>
              </a:ext>
            </a:extLst>
          </p:cNvPr>
          <p:cNvSpPr>
            <a:spLocks noGrp="1"/>
          </p:cNvSpPr>
          <p:nvPr>
            <p:ph type="title"/>
          </p:nvPr>
        </p:nvSpPr>
        <p:spPr>
          <a:xfrm>
            <a:off x="1900593" y="165773"/>
            <a:ext cx="8911687" cy="1280890"/>
          </a:xfrm>
        </p:spPr>
        <p:txBody>
          <a:bodyPr/>
          <a:lstStyle/>
          <a:p>
            <a:r>
              <a:rPr lang="it-IT" b="1" dirty="0"/>
              <a:t>La selezione dei concorrenti</a:t>
            </a:r>
          </a:p>
        </p:txBody>
      </p:sp>
      <p:sp>
        <p:nvSpPr>
          <p:cNvPr id="3" name="Segnaposto contenuto 2">
            <a:extLst>
              <a:ext uri="{FF2B5EF4-FFF2-40B4-BE49-F238E27FC236}">
                <a16:creationId xmlns:a16="http://schemas.microsoft.com/office/drawing/2014/main" xmlns="" id="{E50B68E9-E211-C848-A584-AAA4DB973422}"/>
              </a:ext>
            </a:extLst>
          </p:cNvPr>
          <p:cNvSpPr>
            <a:spLocks noGrp="1"/>
          </p:cNvSpPr>
          <p:nvPr>
            <p:ph idx="1"/>
          </p:nvPr>
        </p:nvSpPr>
        <p:spPr>
          <a:xfrm>
            <a:off x="1789611" y="901337"/>
            <a:ext cx="10402389" cy="5956663"/>
          </a:xfrm>
        </p:spPr>
        <p:txBody>
          <a:bodyPr>
            <a:normAutofit fontScale="92500" lnSpcReduction="10000"/>
          </a:bodyPr>
          <a:lstStyle/>
          <a:p>
            <a:r>
              <a:rPr lang="it-IT" b="1" i="1" dirty="0"/>
              <a:t>(CAM Edilizia) 2.1 Selezione dei candidati: 2.1.1 Sistemi di gestione ambientale</a:t>
            </a:r>
            <a:endParaRPr lang="it-IT" dirty="0"/>
          </a:p>
          <a:p>
            <a:r>
              <a:rPr lang="it-IT" i="1" dirty="0"/>
              <a:t>L’appaltatore deve dimostrare la propria capacità di applicare misure di gestione ambientale durante l’esecuzione del contratto in modo da arrecare il minore impatto possibile sull’ambiente, attraverso l’adozione di un sistema di gestione ambientale, conforme alle norme di gestione ambientale basate sulle pertinenti norme europee o internazionali e certificato da organismi riconosciuti.</a:t>
            </a:r>
            <a:endParaRPr lang="it-IT" dirty="0"/>
          </a:p>
          <a:p>
            <a:r>
              <a:rPr lang="it-IT" b="1" i="1" dirty="0"/>
              <a:t>Verifica: </a:t>
            </a:r>
            <a:r>
              <a:rPr lang="it-IT" i="1" dirty="0"/>
              <a:t>L’offerente</a:t>
            </a:r>
            <a:r>
              <a:rPr lang="it-IT" b="1" i="1" dirty="0"/>
              <a:t> </a:t>
            </a:r>
            <a:r>
              <a:rPr lang="it-IT" i="1" dirty="0"/>
              <a:t>deve essere in possesso di una registrazione EMAS (Regolamento n. 1221/2009</a:t>
            </a:r>
            <a:r>
              <a:rPr lang="it-IT" b="1" i="1" dirty="0"/>
              <a:t> </a:t>
            </a:r>
            <a:r>
              <a:rPr lang="it-IT" i="1" dirty="0"/>
              <a:t>sull’adesione volontaria delle organizzazioni a un sistema comunitario di </a:t>
            </a:r>
            <a:r>
              <a:rPr lang="it-IT" i="1" dirty="0" err="1"/>
              <a:t>ecogestione</a:t>
            </a:r>
            <a:r>
              <a:rPr lang="it-IT" i="1" dirty="0"/>
              <a:t> e audit), in corso di validità, oppure una certificazione secondo la norma ISO14001 o secondo norme di gestione ambientale basate sulle pertinenti norme europee o internazionali, certificate da organismi di valutazione della conformità. </a:t>
            </a:r>
            <a:r>
              <a:rPr lang="it-IT" b="1" i="1" dirty="0"/>
              <a:t>Sono</a:t>
            </a:r>
            <a:r>
              <a:rPr lang="it-IT" i="1" dirty="0"/>
              <a:t> </a:t>
            </a:r>
            <a:r>
              <a:rPr lang="it-IT" b="1" i="1" dirty="0"/>
              <a:t>accettate altre prove relative a misure equivalenti in materia di gestione ambientale, certificate da un organismo di valutazione della conformità, </a:t>
            </a:r>
            <a:r>
              <a:rPr lang="it-IT" i="1" dirty="0"/>
              <a:t>come una descrizione dettagliata del sistema di gestione</a:t>
            </a:r>
            <a:r>
              <a:rPr lang="it-IT" b="1" i="1" dirty="0"/>
              <a:t> </a:t>
            </a:r>
            <a:r>
              <a:rPr lang="it-IT" i="1" dirty="0"/>
              <a:t>ambientale attuato dall’offerente (politica ambientale, analisi ambientale iniziale, programma di miglioramento, attuazione del sistema di gestione ambientale, misurazioni e valutazioni, definizione delle responsabilità, sistema di documentazione) con particolare riferimento alle procedure di:</a:t>
            </a:r>
            <a:endParaRPr lang="it-IT" dirty="0"/>
          </a:p>
          <a:p>
            <a:pPr lvl="0"/>
            <a:r>
              <a:rPr lang="it-IT" i="1" dirty="0"/>
              <a:t>controllo operativo che tutte le misure previste all’art. 15 c. 9 e c. 11 di cui al </a:t>
            </a:r>
            <a:r>
              <a:rPr lang="it-IT" i="1" dirty="0" err="1"/>
              <a:t>d.P.R.</a:t>
            </a:r>
            <a:r>
              <a:rPr lang="it-IT" i="1" dirty="0"/>
              <a:t> 207/2010 siano applicate all’interno del cantiere;</a:t>
            </a:r>
            <a:endParaRPr lang="it-IT" dirty="0"/>
          </a:p>
          <a:p>
            <a:pPr lvl="0"/>
            <a:r>
              <a:rPr lang="it-IT" i="1" dirty="0"/>
              <a:t>sorveglianza e misurazioni sulle componenti ambientali;</a:t>
            </a:r>
            <a:endParaRPr lang="it-IT" dirty="0"/>
          </a:p>
          <a:p>
            <a:pPr lvl="0"/>
            <a:r>
              <a:rPr lang="it-IT" i="1" dirty="0"/>
              <a:t>preparazione alle emergenze ambientali e risposta.</a:t>
            </a:r>
            <a:endParaRPr lang="it-IT" dirty="0"/>
          </a:p>
          <a:p>
            <a:endParaRPr lang="it-IT" dirty="0"/>
          </a:p>
        </p:txBody>
      </p:sp>
    </p:spTree>
    <p:extLst>
      <p:ext uri="{BB962C8B-B14F-4D97-AF65-F5344CB8AC3E}">
        <p14:creationId xmlns:p14="http://schemas.microsoft.com/office/powerpoint/2010/main" val="26144454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553B9E6C-8166-7049-B63B-76B61597C7AE}"/>
              </a:ext>
            </a:extLst>
          </p:cNvPr>
          <p:cNvSpPr>
            <a:spLocks noGrp="1"/>
          </p:cNvSpPr>
          <p:nvPr>
            <p:ph idx="1"/>
          </p:nvPr>
        </p:nvSpPr>
        <p:spPr>
          <a:xfrm>
            <a:off x="2101755" y="245660"/>
            <a:ext cx="10090245" cy="6612340"/>
          </a:xfrm>
        </p:spPr>
        <p:txBody>
          <a:bodyPr>
            <a:normAutofit lnSpcReduction="10000"/>
          </a:bodyPr>
          <a:lstStyle/>
          <a:p>
            <a:r>
              <a:rPr lang="it-IT" b="1" i="1" dirty="0"/>
              <a:t>La selezione dei concorrenti con la richiesta di certificazione di qualità: avvalimento sì o no?</a:t>
            </a:r>
            <a:endParaRPr lang="it-IT" dirty="0"/>
          </a:p>
          <a:p>
            <a:r>
              <a:rPr lang="it-IT" b="1" dirty="0"/>
              <a:t>Consiglio di Stato sez. V 27/7/2017 n. 3710 </a:t>
            </a:r>
            <a:r>
              <a:rPr lang="it-IT" dirty="0"/>
              <a:t>Quando oggetto</a:t>
            </a:r>
            <a:r>
              <a:rPr lang="it-IT" b="1" dirty="0"/>
              <a:t> </a:t>
            </a:r>
            <a:r>
              <a:rPr lang="it-IT" dirty="0"/>
              <a:t>dell’avvalimento</a:t>
            </a:r>
            <a:r>
              <a:rPr lang="it-IT" b="1" dirty="0"/>
              <a:t> </a:t>
            </a:r>
            <a:r>
              <a:rPr lang="it-IT" dirty="0"/>
              <a:t>è la certificazione di qualità di</a:t>
            </a:r>
            <a:r>
              <a:rPr lang="it-IT" b="1" dirty="0"/>
              <a:t> </a:t>
            </a:r>
            <a:r>
              <a:rPr lang="it-IT" dirty="0"/>
              <a:t>cui la concorrente è priva, occorre, ai fini dell’idoneità del contratto, che l’ausiliaria metta a disposizione dell’</a:t>
            </a:r>
            <a:r>
              <a:rPr lang="it-IT" dirty="0" err="1"/>
              <a:t>ausiliata</a:t>
            </a:r>
            <a:r>
              <a:rPr lang="it-IT" dirty="0"/>
              <a:t> l’intera organizzazione aziendale, comprensiva di tutti i fattori della produzione e di tutte le risorse, che, complessivamente considerata, le ha consentito di acquisire la certificazione di qualità da mettere a disposizione (cfr. </a:t>
            </a:r>
            <a:r>
              <a:rPr lang="it-IT" dirty="0" err="1"/>
              <a:t>Cons</a:t>
            </a:r>
            <a:r>
              <a:rPr lang="it-IT" dirty="0"/>
              <a:t>. Stato, sez. V, 23 febbraio 2017, n. 852; </a:t>
            </a:r>
            <a:r>
              <a:rPr lang="it-IT" dirty="0" err="1"/>
              <a:t>Cons</a:t>
            </a:r>
            <a:r>
              <a:rPr lang="it-IT" dirty="0"/>
              <a:t>. Stato., sez. V, 12 maggio 2017, n. 2225, con considerazioni riferite al prestito dell’attestazione S.O.A., che valgono a maggior ragione per il prestito della certificazione di qualità). La qualità risulta, infatti, inscindibile dal complesso dell’impresa che rimane in capo all’ausiliaria.</a:t>
            </a:r>
          </a:p>
          <a:p>
            <a:r>
              <a:rPr lang="it-IT" b="1" dirty="0"/>
              <a:t>Codice (art. 87) </a:t>
            </a:r>
            <a:r>
              <a:rPr lang="it-IT" dirty="0"/>
              <a:t>1. Qualora richiedano la presentazione di certificati rilasciati da organismi indipendenti per</a:t>
            </a:r>
            <a:r>
              <a:rPr lang="it-IT" b="1" dirty="0"/>
              <a:t> </a:t>
            </a:r>
            <a:r>
              <a:rPr lang="it-IT" dirty="0"/>
              <a:t>attestare che l'operatore economico soddisfa determinate norme di garanzia della qualità, compresa l'accessibilità per le persone con disabilità, le stazioni appaltantisi riferiscono ai sistemi di garanzia della qualità basati sulle serie di norme europee in materia, certificati da organismi accreditati. Le stazioni appaltanti riconoscono i certificati equivalenti rilasciati da organismi stabiliti in altri Stati membri. Esse ammettono parimenti altre prove relative all'impiego di misure equivalenti di garanzia della qualità, qualora gli operatori economici interessati non avessero la possibilità di ottenere tali certificati entro i termini richiesti per motivi non imputabili agli stessi operatori economici, a condizione che gli operatori economici dimostrino che le misure di garanzia della qualità proposte soddisfano le norme di garanzia della qualità richieste.</a:t>
            </a:r>
          </a:p>
          <a:p>
            <a:endParaRPr lang="it-IT" dirty="0"/>
          </a:p>
        </p:txBody>
      </p:sp>
    </p:spTree>
    <p:extLst>
      <p:ext uri="{BB962C8B-B14F-4D97-AF65-F5344CB8AC3E}">
        <p14:creationId xmlns:p14="http://schemas.microsoft.com/office/powerpoint/2010/main" val="22690870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C6C3BBE4-480C-F941-AD5B-8CCDAEADF844}"/>
              </a:ext>
            </a:extLst>
          </p:cNvPr>
          <p:cNvSpPr>
            <a:spLocks noGrp="1"/>
          </p:cNvSpPr>
          <p:nvPr>
            <p:ph idx="1"/>
          </p:nvPr>
        </p:nvSpPr>
        <p:spPr>
          <a:xfrm>
            <a:off x="2169994" y="682388"/>
            <a:ext cx="9621672" cy="5718412"/>
          </a:xfrm>
        </p:spPr>
        <p:txBody>
          <a:bodyPr>
            <a:normAutofit/>
          </a:bodyPr>
          <a:lstStyle/>
          <a:p>
            <a:r>
              <a:rPr lang="it-IT" b="1" i="1" dirty="0"/>
              <a:t>(CAM Ristorazione) Selezione dei candidati (CAM Ristorazione 5.2)</a:t>
            </a:r>
            <a:r>
              <a:rPr lang="it-IT" dirty="0"/>
              <a:t> </a:t>
            </a:r>
          </a:p>
          <a:p>
            <a:r>
              <a:rPr lang="it-IT" dirty="0"/>
              <a:t>L’offerente deve dimostrare la propria capacità ad eseguire il contratto in modo da arrecare il minore impatto possibile sull’ambiente attraverso l’applicazione un sistema di gestione ambientale, ai sensi di una norma tecnica riconosciuta (EMAS, ISO 14001).</a:t>
            </a:r>
          </a:p>
          <a:p>
            <a:r>
              <a:rPr lang="it-IT" b="1" dirty="0"/>
              <a:t>Verifica: </a:t>
            </a:r>
            <a:r>
              <a:rPr lang="it-IT" dirty="0"/>
              <a:t>La registrazione EMAS (Regolamento n. 1221/2009</a:t>
            </a:r>
            <a:r>
              <a:rPr lang="it-IT" b="1" dirty="0"/>
              <a:t> </a:t>
            </a:r>
            <a:r>
              <a:rPr lang="it-IT" dirty="0"/>
              <a:t>sull’adesione</a:t>
            </a:r>
            <a:r>
              <a:rPr lang="it-IT" b="1" dirty="0"/>
              <a:t> </a:t>
            </a:r>
            <a:r>
              <a:rPr lang="it-IT" dirty="0"/>
              <a:t>volontaria delle</a:t>
            </a:r>
            <a:r>
              <a:rPr lang="it-IT" b="1" dirty="0"/>
              <a:t> </a:t>
            </a:r>
            <a:r>
              <a:rPr lang="it-IT" dirty="0"/>
              <a:t>organizzazioni a un sistema comunitario di </a:t>
            </a:r>
            <a:r>
              <a:rPr lang="it-IT" dirty="0" err="1"/>
              <a:t>ecogestione</a:t>
            </a:r>
            <a:r>
              <a:rPr lang="it-IT" dirty="0"/>
              <a:t> e audit (EMAS), o la certificazione ISO 14001, in corso di validità, rappresentano mezzi di prova. Le stazioni appaltanti accettano parimenti altre prove, come una descrizione dettagliata del sistema di gestione ambientale attuato dall’offerente (politica ambientale, analisi ambientale iniziale, programma di miglioramento, attuazione del sistema di gestione ambientale, misurazioni e valutazioni, definizione delle responsabilità, sistema di documentazione).</a:t>
            </a:r>
          </a:p>
          <a:p>
            <a:r>
              <a:rPr lang="it-IT" i="1" dirty="0"/>
              <a:t>N.B. Anche se l'indicazione dei CAM sembra costituire un requisito imprescindibile, in relazione all'importo della gara e alla platea degli OOEE interessati (e siccome in ogni caso l'obbligo di applicazione riguarda solo le specifiche tecniche di base e i criteri di esecuzione), il requisito può essere richiesto solo ove non sia restrittivo della concorrenza e della partecipazione attesa.</a:t>
            </a:r>
            <a:endParaRPr lang="it-IT" dirty="0"/>
          </a:p>
          <a:p>
            <a:endParaRPr lang="it-IT" dirty="0"/>
          </a:p>
        </p:txBody>
      </p:sp>
    </p:spTree>
    <p:extLst>
      <p:ext uri="{BB962C8B-B14F-4D97-AF65-F5344CB8AC3E}">
        <p14:creationId xmlns:p14="http://schemas.microsoft.com/office/powerpoint/2010/main" val="17311139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EA263F54-2F79-7444-B1E2-5826037C03B3}"/>
              </a:ext>
            </a:extLst>
          </p:cNvPr>
          <p:cNvSpPr>
            <a:spLocks noGrp="1"/>
          </p:cNvSpPr>
          <p:nvPr>
            <p:ph idx="1"/>
          </p:nvPr>
        </p:nvSpPr>
        <p:spPr>
          <a:xfrm>
            <a:off x="1638300" y="1540189"/>
            <a:ext cx="8915400" cy="3777622"/>
          </a:xfrm>
        </p:spPr>
        <p:txBody>
          <a:bodyPr>
            <a:normAutofit/>
          </a:bodyPr>
          <a:lstStyle/>
          <a:p>
            <a:r>
              <a:rPr lang="it-IT" sz="2400" b="1" dirty="0"/>
              <a:t>T.A.R. Lombardia, Brescia, sez. II, 8 marzo 2017, n. 337 - Riduzione dei Candidati nelle procedure ristrette (art. 91 del Codice dei contratti)</a:t>
            </a:r>
            <a:endParaRPr lang="it-IT" sz="2400" dirty="0"/>
          </a:p>
          <a:p>
            <a:r>
              <a:rPr lang="it-IT" sz="2400" dirty="0"/>
              <a:t>Distinzione tra requisiti di partecipazione alle gare di lavori (predeterminati dalla norma e non integrabili o ampliabili) e "capacità richieste" finalizzate alla selezione di un numero ridotto di operatori da invitare a presentare offerta</a:t>
            </a:r>
          </a:p>
          <a:p>
            <a:endParaRPr lang="it-IT" dirty="0"/>
          </a:p>
          <a:p>
            <a:endParaRPr lang="it-IT" dirty="0"/>
          </a:p>
        </p:txBody>
      </p:sp>
    </p:spTree>
    <p:extLst>
      <p:ext uri="{BB962C8B-B14F-4D97-AF65-F5344CB8AC3E}">
        <p14:creationId xmlns:p14="http://schemas.microsoft.com/office/powerpoint/2010/main" val="749676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131BE30E-F17E-2E40-9308-91F8FF8850A5}"/>
              </a:ext>
            </a:extLst>
          </p:cNvPr>
          <p:cNvSpPr>
            <a:spLocks noGrp="1"/>
          </p:cNvSpPr>
          <p:nvPr>
            <p:ph idx="1"/>
          </p:nvPr>
        </p:nvSpPr>
        <p:spPr>
          <a:xfrm>
            <a:off x="1695450" y="285750"/>
            <a:ext cx="10496550" cy="6572250"/>
          </a:xfrm>
        </p:spPr>
        <p:txBody>
          <a:bodyPr>
            <a:normAutofit/>
          </a:bodyPr>
          <a:lstStyle/>
          <a:p>
            <a:r>
              <a:rPr lang="it-IT" dirty="0"/>
              <a:t>I CAM sono delle “indicazioni e prescrizioni tecniche” previste dal PAN GPP, ossia delle </a:t>
            </a:r>
            <a:r>
              <a:rPr lang="it-IT" b="1" dirty="0"/>
              <a:t>indicazioni specifiche</a:t>
            </a:r>
            <a:r>
              <a:rPr lang="it-IT" dirty="0"/>
              <a:t> </a:t>
            </a:r>
            <a:r>
              <a:rPr lang="it-IT" b="1" dirty="0"/>
              <a:t>di natura ambientale </a:t>
            </a:r>
            <a:r>
              <a:rPr lang="it-IT" dirty="0"/>
              <a:t>e, ove pertinente,</a:t>
            </a:r>
            <a:r>
              <a:rPr lang="it-IT" b="1" dirty="0"/>
              <a:t> di carattere etico - sociale</a:t>
            </a:r>
            <a:r>
              <a:rPr lang="it-IT" dirty="0"/>
              <a:t>, collegate alle diverse fasi che caratterizzano</a:t>
            </a:r>
            <a:r>
              <a:rPr lang="it-IT" b="1" dirty="0"/>
              <a:t> </a:t>
            </a:r>
            <a:r>
              <a:rPr lang="it-IT" dirty="0"/>
              <a:t>le procedure di acquisto della PA.</a:t>
            </a:r>
          </a:p>
          <a:p>
            <a:r>
              <a:rPr lang="it-IT" b="1" dirty="0"/>
              <a:t>Legge del 28 dicembre 2015, n. 221 </a:t>
            </a:r>
            <a:r>
              <a:rPr lang="it-IT" dirty="0"/>
              <a:t>(cd. Collegato Ambientale) è stato introdotto</a:t>
            </a:r>
            <a:r>
              <a:rPr lang="it-IT" b="1" dirty="0"/>
              <a:t> l’obbligo </a:t>
            </a:r>
            <a:r>
              <a:rPr lang="it-IT" dirty="0"/>
              <a:t>del ricorso agli</a:t>
            </a:r>
            <a:r>
              <a:rPr lang="it-IT" b="1" dirty="0"/>
              <a:t> </a:t>
            </a:r>
            <a:r>
              <a:rPr lang="it-IT" dirty="0"/>
              <a:t>appalti pubblici verdi (art. 68-bis D. </a:t>
            </a:r>
            <a:r>
              <a:rPr lang="it-IT" dirty="0" err="1"/>
              <a:t>Lgs</a:t>
            </a:r>
            <a:r>
              <a:rPr lang="it-IT" dirty="0"/>
              <a:t>. 163/2006).</a:t>
            </a:r>
          </a:p>
          <a:p>
            <a:r>
              <a:rPr lang="it-IT" b="1" dirty="0" err="1"/>
              <a:t>D.Lgs.</a:t>
            </a:r>
            <a:r>
              <a:rPr lang="it-IT" b="1" dirty="0"/>
              <a:t> del 18 aprile 2016, n. 50</a:t>
            </a:r>
            <a:r>
              <a:rPr lang="it-IT" dirty="0"/>
              <a:t>, che all'art. 34 disciplina l'applicazione dei</a:t>
            </a:r>
            <a:r>
              <a:rPr lang="it-IT" b="1" dirty="0"/>
              <a:t> </a:t>
            </a:r>
            <a:r>
              <a:rPr lang="it-IT" dirty="0"/>
              <a:t>“Criteri</a:t>
            </a:r>
            <a:r>
              <a:rPr lang="it-IT" b="1" dirty="0"/>
              <a:t> </a:t>
            </a:r>
            <a:r>
              <a:rPr lang="it-IT" dirty="0"/>
              <a:t>di sostenibilità energetica ed ambientale”.</a:t>
            </a:r>
          </a:p>
          <a:p>
            <a:r>
              <a:rPr lang="it-IT" dirty="0"/>
              <a:t>Il nuovo Codice dei contratti pubblici prevede pertanto l’obbligo per le stazioni appaltanti di </a:t>
            </a:r>
            <a:r>
              <a:rPr lang="it-IT" b="1" dirty="0"/>
              <a:t>contribuire agli</a:t>
            </a:r>
            <a:r>
              <a:rPr lang="it-IT" dirty="0"/>
              <a:t> </a:t>
            </a:r>
            <a:r>
              <a:rPr lang="it-IT" b="1" dirty="0"/>
              <a:t>obiettivi ambientali previsti dal PAN GPP, </a:t>
            </a:r>
            <a:r>
              <a:rPr lang="it-IT" dirty="0"/>
              <a:t>attraverso l'inserimento nella documentazione progettuale e di gara,</a:t>
            </a:r>
            <a:r>
              <a:rPr lang="it-IT" b="1" dirty="0"/>
              <a:t> </a:t>
            </a:r>
            <a:r>
              <a:rPr lang="it-IT" dirty="0"/>
              <a:t>almeno delle “specifiche tecniche” e delle “clausole contrattuali” contenute nei criteri ambientali minimi adottati con Decreto del Ministro dell'Ambiente; </a:t>
            </a:r>
            <a:r>
              <a:rPr lang="it-IT" b="1" dirty="0"/>
              <a:t>la prima versione prevedeva un'applicazione graduata nel tempo e</a:t>
            </a:r>
            <a:r>
              <a:rPr lang="it-IT" dirty="0"/>
              <a:t> </a:t>
            </a:r>
            <a:r>
              <a:rPr lang="it-IT" b="1" dirty="0"/>
              <a:t>con percentuali crescenti e diversificate per categorie merceologiche.</a:t>
            </a:r>
            <a:endParaRPr lang="it-IT" dirty="0"/>
          </a:p>
          <a:p>
            <a:r>
              <a:rPr lang="it-IT" dirty="0"/>
              <a:t>La successiva modifica, contenuta nell’art. 23 del D. </a:t>
            </a:r>
            <a:r>
              <a:rPr lang="it-IT" dirty="0" err="1"/>
              <a:t>Lgs</a:t>
            </a:r>
            <a:r>
              <a:rPr lang="it-IT" dirty="0"/>
              <a:t>. 56/2017, ha esteso l'obbligo al 100% del valore del contratto e per tutti i CAM in vigore.</a:t>
            </a:r>
          </a:p>
          <a:p>
            <a:r>
              <a:rPr lang="it-IT" dirty="0"/>
              <a:t>Azione coerente con gli atti di indirizzo di derivazione comunitaria e con gli accordi internazionali sottoscritti dall'Italia, (l’Accordo sul clima di Parigi) che prevedono azioni di contrasto al riscaldamento globale, al cambiamento climatico, alla distruzione delle risorse naturali scarse, alle emissioni di sostanze pericolose, e propongono l’adozione di modelli di economia circolare con l’uso efficiente delle risorse e dell’energia.</a:t>
            </a:r>
          </a:p>
          <a:p>
            <a:endParaRPr lang="it-IT" dirty="0"/>
          </a:p>
          <a:p>
            <a:endParaRPr lang="it-IT" dirty="0"/>
          </a:p>
        </p:txBody>
      </p:sp>
    </p:spTree>
    <p:extLst>
      <p:ext uri="{BB962C8B-B14F-4D97-AF65-F5344CB8AC3E}">
        <p14:creationId xmlns:p14="http://schemas.microsoft.com/office/powerpoint/2010/main" val="40577591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9C4DE85-5604-1C4A-B89A-E817735D19B6}"/>
              </a:ext>
            </a:extLst>
          </p:cNvPr>
          <p:cNvSpPr>
            <a:spLocks noGrp="1"/>
          </p:cNvSpPr>
          <p:nvPr>
            <p:ph type="title"/>
          </p:nvPr>
        </p:nvSpPr>
        <p:spPr/>
        <p:txBody>
          <a:bodyPr>
            <a:normAutofit fontScale="90000"/>
          </a:bodyPr>
          <a:lstStyle/>
          <a:p>
            <a:r>
              <a:rPr lang="it-IT" b="1" dirty="0"/>
              <a:t>La competenza della Commissione giudicatrice</a:t>
            </a:r>
            <a:r>
              <a:rPr lang="it-IT" dirty="0"/>
              <a:t/>
            </a:r>
            <a:br>
              <a:rPr lang="it-IT" dirty="0"/>
            </a:br>
            <a:endParaRPr lang="it-IT" dirty="0"/>
          </a:p>
        </p:txBody>
      </p:sp>
      <p:sp>
        <p:nvSpPr>
          <p:cNvPr id="3" name="Segnaposto contenuto 2">
            <a:extLst>
              <a:ext uri="{FF2B5EF4-FFF2-40B4-BE49-F238E27FC236}">
                <a16:creationId xmlns:a16="http://schemas.microsoft.com/office/drawing/2014/main" xmlns="" id="{4C3E55BE-3B2D-754F-860E-37E903F98CA3}"/>
              </a:ext>
            </a:extLst>
          </p:cNvPr>
          <p:cNvSpPr>
            <a:spLocks noGrp="1"/>
          </p:cNvSpPr>
          <p:nvPr>
            <p:ph idx="1"/>
          </p:nvPr>
        </p:nvSpPr>
        <p:spPr>
          <a:xfrm>
            <a:off x="2361063" y="1905000"/>
            <a:ext cx="9621671" cy="4632278"/>
          </a:xfrm>
        </p:spPr>
        <p:txBody>
          <a:bodyPr>
            <a:normAutofit/>
          </a:bodyPr>
          <a:lstStyle/>
          <a:p>
            <a:r>
              <a:rPr lang="it-IT" sz="2400" dirty="0"/>
              <a:t>La necessità di verificare documenti, attestazioni e certificazioni specifiche, e magari di svolgere esami di campioni, rende necessario il possesso, in capo ai commissari, di competenze specialistiche</a:t>
            </a:r>
          </a:p>
          <a:p>
            <a:r>
              <a:rPr lang="it-IT" sz="2400" dirty="0"/>
              <a:t>Inoltre, dato che parte della documentazione può essere prodotta nella “busta” amministrativa e comunque fuori dall'offerta tecnica, tali competenze potrebbero essere necessarie anche per la fase dell'ammissione, non rendendo possibile l'attuale sistema del seggio di gara, anche monocratico, in assenza chiaramente di tali competenze interne.</a:t>
            </a:r>
          </a:p>
          <a:p>
            <a:endParaRPr lang="it-IT" dirty="0"/>
          </a:p>
        </p:txBody>
      </p:sp>
    </p:spTree>
    <p:extLst>
      <p:ext uri="{BB962C8B-B14F-4D97-AF65-F5344CB8AC3E}">
        <p14:creationId xmlns:p14="http://schemas.microsoft.com/office/powerpoint/2010/main" val="29252553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71901FC-3C97-2243-ADF6-8B892C26DB24}"/>
              </a:ext>
            </a:extLst>
          </p:cNvPr>
          <p:cNvSpPr>
            <a:spLocks noGrp="1"/>
          </p:cNvSpPr>
          <p:nvPr>
            <p:ph type="title"/>
          </p:nvPr>
        </p:nvSpPr>
        <p:spPr/>
        <p:txBody>
          <a:bodyPr>
            <a:normAutofit fontScale="90000"/>
          </a:bodyPr>
          <a:lstStyle/>
          <a:p>
            <a:r>
              <a:rPr lang="it-IT" b="1" dirty="0"/>
              <a:t>I rimedi in caso di mancata applicazione</a:t>
            </a:r>
            <a:r>
              <a:rPr lang="it-IT" dirty="0"/>
              <a:t/>
            </a:r>
            <a:br>
              <a:rPr lang="it-IT" dirty="0"/>
            </a:br>
            <a:endParaRPr lang="it-IT" dirty="0"/>
          </a:p>
        </p:txBody>
      </p:sp>
      <p:sp>
        <p:nvSpPr>
          <p:cNvPr id="3" name="Segnaposto contenuto 2">
            <a:extLst>
              <a:ext uri="{FF2B5EF4-FFF2-40B4-BE49-F238E27FC236}">
                <a16:creationId xmlns:a16="http://schemas.microsoft.com/office/drawing/2014/main" xmlns="" id="{E56E30E0-AD31-364F-9942-730BD8281A2F}"/>
              </a:ext>
            </a:extLst>
          </p:cNvPr>
          <p:cNvSpPr>
            <a:spLocks noGrp="1"/>
          </p:cNvSpPr>
          <p:nvPr>
            <p:ph idx="1"/>
          </p:nvPr>
        </p:nvSpPr>
        <p:spPr>
          <a:xfrm>
            <a:off x="2347415" y="1501253"/>
            <a:ext cx="9744501" cy="5186149"/>
          </a:xfrm>
        </p:spPr>
        <p:txBody>
          <a:bodyPr>
            <a:normAutofit/>
          </a:bodyPr>
          <a:lstStyle/>
          <a:p>
            <a:r>
              <a:rPr lang="it-IT" sz="2000" b="1" i="1" dirty="0"/>
              <a:t>Decorrenza degli obblighi</a:t>
            </a:r>
            <a:endParaRPr lang="it-IT" sz="2000" dirty="0"/>
          </a:p>
          <a:p>
            <a:r>
              <a:rPr lang="it-IT" sz="2000" b="1" dirty="0"/>
              <a:t>Ambito oggettivo del nuovo CAM</a:t>
            </a:r>
            <a:r>
              <a:rPr lang="it-IT" sz="2000" dirty="0"/>
              <a:t>:</a:t>
            </a:r>
            <a:r>
              <a:rPr lang="it-IT" sz="2000" b="1" dirty="0"/>
              <a:t> </a:t>
            </a:r>
            <a:r>
              <a:rPr lang="it-IT" sz="2000" dirty="0"/>
              <a:t>“Questo</a:t>
            </a:r>
            <a:r>
              <a:rPr lang="it-IT" sz="2000" b="1" dirty="0"/>
              <a:t> </a:t>
            </a:r>
            <a:r>
              <a:rPr lang="it-IT" sz="2000" dirty="0"/>
              <a:t>documento contiene i «Criteri ambientali</a:t>
            </a:r>
            <a:r>
              <a:rPr lang="it-IT" sz="2000" b="1" dirty="0"/>
              <a:t> </a:t>
            </a:r>
            <a:r>
              <a:rPr lang="it-IT" sz="2000" dirty="0"/>
              <a:t>minimi» e alcune indicazioni di carattere generale per gli appalti di nuova costruzione, ristrutturazione, manutenzione, riqualificazione energetica di edifici e per la gestione dei cantieri.” </a:t>
            </a:r>
          </a:p>
          <a:p>
            <a:r>
              <a:rPr lang="it-IT" sz="2000" b="1" dirty="0"/>
              <a:t>Entrata in vigore</a:t>
            </a:r>
            <a:r>
              <a:rPr lang="it-IT" sz="2000" dirty="0"/>
              <a:t>: In teoria comanda il bando ma lo stesso CAM riconosce che: “Nei casi di</a:t>
            </a:r>
            <a:r>
              <a:rPr lang="it-IT" sz="2000" b="1" dirty="0"/>
              <a:t> </a:t>
            </a:r>
            <a:r>
              <a:rPr lang="it-IT" sz="2000" dirty="0"/>
              <a:t>affidamento del servizio di progettazione, i criteri dovranno costituire parte integrante del disciplinare tecnico elaborato dalla stazione appaltante in modo da indirizzare la successiva progettazione. Deve essere tenuto presente che tali criteri non sostituiscono per intero quelli normalmente presenti in un capitolato tecnico, ma si vanno ad aggiungere ad essi, cioè essi specificano dei requisiti ambientali che l’opera deve avere e che si vanno ad aggiungere alle prescrizioni e prestazioni già in uso o a norma per le opere oggetto di questo documento.”</a:t>
            </a:r>
          </a:p>
          <a:p>
            <a:endParaRPr lang="it-IT" dirty="0"/>
          </a:p>
        </p:txBody>
      </p:sp>
    </p:spTree>
    <p:extLst>
      <p:ext uri="{BB962C8B-B14F-4D97-AF65-F5344CB8AC3E}">
        <p14:creationId xmlns:p14="http://schemas.microsoft.com/office/powerpoint/2010/main" val="7892096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02D41914-3226-9F47-A766-5FCEFAF0B5F6}"/>
              </a:ext>
            </a:extLst>
          </p:cNvPr>
          <p:cNvSpPr>
            <a:spLocks noGrp="1"/>
          </p:cNvSpPr>
          <p:nvPr>
            <p:ph idx="1"/>
          </p:nvPr>
        </p:nvSpPr>
        <p:spPr>
          <a:xfrm>
            <a:off x="2129051" y="832513"/>
            <a:ext cx="9853683" cy="5500048"/>
          </a:xfrm>
        </p:spPr>
        <p:txBody>
          <a:bodyPr>
            <a:normAutofit fontScale="92500" lnSpcReduction="10000"/>
          </a:bodyPr>
          <a:lstStyle/>
          <a:p>
            <a:r>
              <a:rPr lang="it-IT" sz="2400" b="1" i="1" dirty="0"/>
              <a:t>E in caso di mancata applicazione?</a:t>
            </a:r>
            <a:r>
              <a:rPr lang="it-IT" sz="2400" dirty="0"/>
              <a:t> </a:t>
            </a:r>
          </a:p>
          <a:p>
            <a:r>
              <a:rPr lang="it-IT" sz="2400" dirty="0"/>
              <a:t>Per ricorrere davanti al giudice amministrativo, impugnando un atto presunto illegittimo, costituisce principio generale che il ricorrente dimostri di trovarsi in una situazione di “interesse legittimo”, specifico e differenziato rispetto alla platea dei cittadini, e limitato o leso dall'operato della PA.</a:t>
            </a:r>
          </a:p>
          <a:p>
            <a:r>
              <a:rPr lang="it-IT" sz="2400" dirty="0"/>
              <a:t> Nello specifico, dato che la norma è posta a tutela dell'ambiente e per incentivare un corretto uso utilizzo delle risorse, vi potrebbero essere azioni da parte di associazioni o soggetti portatori di interessi diffusi.</a:t>
            </a:r>
          </a:p>
          <a:p>
            <a:r>
              <a:rPr lang="it-IT" sz="2400" dirty="0"/>
              <a:t> Per analogia si può tener conto della giurisprudenza formatasi a seguito della contestazione sulla mancata applicazione del criterio qualità/prezzo</a:t>
            </a:r>
          </a:p>
          <a:p>
            <a:r>
              <a:rPr lang="it-IT" sz="2400" dirty="0"/>
              <a:t>Cfr. Consiglio di Stato, Sez. III, 2 maggio 2017, n. 1738 (su OEPV e minor prezzo</a:t>
            </a:r>
            <a:r>
              <a:rPr lang="it-IT" sz="2400" b="1" i="1" dirty="0"/>
              <a:t>)</a:t>
            </a:r>
            <a:endParaRPr lang="it-IT" sz="2400" dirty="0"/>
          </a:p>
          <a:p>
            <a:endParaRPr lang="it-IT" dirty="0"/>
          </a:p>
          <a:p>
            <a:endParaRPr lang="it-IT" dirty="0"/>
          </a:p>
        </p:txBody>
      </p:sp>
    </p:spTree>
    <p:extLst>
      <p:ext uri="{BB962C8B-B14F-4D97-AF65-F5344CB8AC3E}">
        <p14:creationId xmlns:p14="http://schemas.microsoft.com/office/powerpoint/2010/main" val="26274963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5E204F20-4698-5546-9FF9-064AAEBE044B}"/>
              </a:ext>
            </a:extLst>
          </p:cNvPr>
          <p:cNvSpPr>
            <a:spLocks noGrp="1"/>
          </p:cNvSpPr>
          <p:nvPr>
            <p:ph idx="1"/>
          </p:nvPr>
        </p:nvSpPr>
        <p:spPr>
          <a:xfrm>
            <a:off x="1501254" y="122830"/>
            <a:ext cx="10690746" cy="6851175"/>
          </a:xfrm>
        </p:spPr>
        <p:txBody>
          <a:bodyPr>
            <a:normAutofit fontScale="92500" lnSpcReduction="10000"/>
          </a:bodyPr>
          <a:lstStyle/>
          <a:p>
            <a:r>
              <a:rPr lang="it-IT" sz="1600" b="1" i="1" dirty="0"/>
              <a:t>Consiglio di Stato sez. III 7/11/2017 n. 5138 Rimessione all'Adunanza plenaria</a:t>
            </a:r>
            <a:r>
              <a:rPr lang="it-IT" sz="1600" dirty="0"/>
              <a:t> </a:t>
            </a:r>
          </a:p>
          <a:p>
            <a:r>
              <a:rPr lang="it-IT" sz="1600" b="1" i="1" dirty="0"/>
              <a:t>Si sottopongono all’Adunanza Plenaria i seguenti quesiti:</a:t>
            </a:r>
            <a:endParaRPr lang="it-IT" sz="1600" dirty="0"/>
          </a:p>
          <a:p>
            <a:pPr lvl="0"/>
            <a:r>
              <a:rPr lang="it-IT" sz="1600" b="1" i="1" dirty="0"/>
              <a:t>Se</a:t>
            </a:r>
            <a:r>
              <a:rPr lang="it-IT" sz="1600" i="1" dirty="0"/>
              <a:t>, avuto anche riguardo al mutato quadro ordinamentale, i principi espressi</a:t>
            </a:r>
            <a:r>
              <a:rPr lang="it-IT" sz="1600" b="1" i="1" dirty="0"/>
              <a:t> </a:t>
            </a:r>
            <a:r>
              <a:rPr lang="it-IT" sz="1600" i="1" dirty="0"/>
              <a:t>dall’Adunanza</a:t>
            </a:r>
            <a:r>
              <a:rPr lang="it-IT" sz="1600" b="1" i="1" dirty="0"/>
              <a:t> </a:t>
            </a:r>
            <a:r>
              <a:rPr lang="it-IT" sz="1600" i="1" dirty="0"/>
              <a:t>Plenaria n.1/2003 possano</a:t>
            </a:r>
            <a:r>
              <a:rPr lang="it-IT" sz="1600" b="1" i="1" dirty="0"/>
              <a:t> </a:t>
            </a:r>
            <a:r>
              <a:rPr lang="it-IT" sz="1600" i="1" dirty="0"/>
              <a:t>essere ulteriormente precisati nel senso che </a:t>
            </a:r>
            <a:r>
              <a:rPr lang="it-IT" sz="1600" b="1" i="1" dirty="0"/>
              <a:t>l’onere</a:t>
            </a:r>
            <a:r>
              <a:rPr lang="it-IT" sz="1600" i="1" dirty="0"/>
              <a:t> </a:t>
            </a:r>
            <a:r>
              <a:rPr lang="it-IT" sz="1600" b="1" i="1" dirty="0"/>
              <a:t>di impugnazione immediata del bando sussiste anche per il caso di</a:t>
            </a:r>
            <a:r>
              <a:rPr lang="it-IT" sz="1600" i="1" dirty="0"/>
              <a:t> </a:t>
            </a:r>
            <a:r>
              <a:rPr lang="it-IT" sz="1600" b="1" i="1" dirty="0"/>
              <a:t>erronea adozione del criterio del prezzo più basso, il luogo del miglior rapporto tra qualità e prezzo</a:t>
            </a:r>
            <a:r>
              <a:rPr lang="it-IT" sz="1600" i="1" dirty="0"/>
              <a:t>.</a:t>
            </a:r>
            <a:endParaRPr lang="it-IT" sz="1600" dirty="0"/>
          </a:p>
          <a:p>
            <a:pPr lvl="0"/>
            <a:r>
              <a:rPr lang="it-IT" sz="1600" b="1" i="1" dirty="0"/>
              <a:t>Se l’onere di immediata impugnazione del bando possa affermarsi più in generale per tutte le clausole attinenti le regole formali e sostanziali di svolgimento della procedura di gara</a:t>
            </a:r>
            <a:r>
              <a:rPr lang="it-IT" sz="1600" i="1" dirty="0"/>
              <a:t>, nonché con riferimento agli altri atti concernenti le</a:t>
            </a:r>
            <a:r>
              <a:rPr lang="it-IT" sz="1600" b="1" i="1" dirty="0"/>
              <a:t> </a:t>
            </a:r>
            <a:r>
              <a:rPr lang="it-IT" sz="1600" i="1" dirty="0"/>
              <a:t>fasi della procedura precedenti l’</a:t>
            </a:r>
            <a:r>
              <a:rPr lang="it-IT" sz="1600" i="1" dirty="0" err="1"/>
              <a:t>aggiuducazione</a:t>
            </a:r>
            <a:r>
              <a:rPr lang="it-IT" sz="1600" i="1" dirty="0"/>
              <a:t>, con la sola eccezione delle prescrizioni generiche e incerte, il cui tenore eventualmente lesivo è destinato a disvelarsi solo con i provvedimenti attuativi.</a:t>
            </a:r>
            <a:endParaRPr lang="it-IT" sz="1600" dirty="0"/>
          </a:p>
          <a:p>
            <a:pPr lvl="0"/>
            <a:r>
              <a:rPr lang="it-IT" sz="1600" b="1" i="1" dirty="0"/>
              <a:t>Se, nel caso in cui l’Adunanza Plenaria affermi </a:t>
            </a:r>
            <a:r>
              <a:rPr lang="it-IT" sz="1600" b="1" i="1" dirty="0" err="1"/>
              <a:t>innovativamente</a:t>
            </a:r>
            <a:r>
              <a:rPr lang="it-IT" sz="1600" b="1" i="1" dirty="0"/>
              <a:t> il principio della immediata impugnazione </a:t>
            </a:r>
            <a:r>
              <a:rPr lang="it-IT" sz="1600" i="1" dirty="0"/>
              <a:t>delle</a:t>
            </a:r>
            <a:r>
              <a:rPr lang="it-IT" sz="1600" b="1" i="1" dirty="0"/>
              <a:t> </a:t>
            </a:r>
            <a:r>
              <a:rPr lang="it-IT" sz="1600" i="1" dirty="0"/>
              <a:t>clausole del bando di gara riguardanti la definizione del criterio di aggiudicazione, e, individui, eventualmente, ulteriori ipotesi in cui sussiste l’onere di immediata impugnazione di atti della procedura precedenti l’aggiudicazione, </a:t>
            </a:r>
            <a:r>
              <a:rPr lang="it-IT" sz="1600" b="1" i="1" dirty="0"/>
              <a:t>la nuova</a:t>
            </a:r>
            <a:r>
              <a:rPr lang="it-IT" sz="1600" i="1" dirty="0"/>
              <a:t> </a:t>
            </a:r>
            <a:r>
              <a:rPr lang="it-IT" sz="1600" b="1" i="1" dirty="0"/>
              <a:t>regola interpretativa si applichi, alternativamente:</a:t>
            </a:r>
            <a:endParaRPr lang="it-IT" sz="1600" dirty="0"/>
          </a:p>
          <a:p>
            <a:pPr>
              <a:buFont typeface="+mj-lt"/>
              <a:buAutoNum type="alphaLcParenR"/>
            </a:pPr>
            <a:r>
              <a:rPr lang="it-IT" sz="1600" i="1" dirty="0"/>
              <a:t>con immediatezza, anche ai giudizi in corso, indipendentemente dall’epoca di indizione della gara;</a:t>
            </a:r>
            <a:endParaRPr lang="it-IT" sz="1600" dirty="0"/>
          </a:p>
          <a:p>
            <a:pPr>
              <a:buFont typeface="+mj-lt"/>
              <a:buAutoNum type="alphaLcParenR"/>
            </a:pPr>
            <a:r>
              <a:rPr lang="it-IT" sz="1600" i="1" dirty="0"/>
              <a:t>alle sole gare soggette alla disciplina del nuovo codice dei contratti pubblici, di cui al decreto legislativo n. 50/2016;</a:t>
            </a:r>
          </a:p>
          <a:p>
            <a:pPr>
              <a:buFont typeface="+mj-lt"/>
              <a:buAutoNum type="alphaLcParenR"/>
            </a:pPr>
            <a:r>
              <a:rPr lang="it-IT" sz="1600" i="1" dirty="0"/>
              <a:t>ai soli giudizi proposti dopo la pubblicazione della sentenza dell’Adunanza Plenaria, in conformità alle regole generali dell’errore scusabile e della irretroattività dei mutamenti di giurisprudenza incidenti sul diritto viventi (secondo i principi dell’</a:t>
            </a:r>
            <a:r>
              <a:rPr lang="it-IT" sz="1600" i="1" dirty="0" err="1"/>
              <a:t>overruling</a:t>
            </a:r>
            <a:r>
              <a:rPr lang="it-IT" sz="1600" i="1" dirty="0"/>
              <a:t>);</a:t>
            </a:r>
            <a:endParaRPr lang="it-IT" sz="1600" dirty="0"/>
          </a:p>
          <a:p>
            <a:r>
              <a:rPr lang="it-IT" sz="1600" b="1" i="1" dirty="0"/>
              <a:t>Se, nel caso di contestazione del criterio di aggiudicazione o, in generale, della impugnazione di atti della procedura immediatamente lesivi, sia necessario, ai fini della legittimazione a ricorrere, che l’operatore economico abbia partecipato </a:t>
            </a:r>
            <a:r>
              <a:rPr lang="it-IT" sz="1600" i="1" dirty="0"/>
              <a:t>alla gara o manifestato formalmente il proprio interesse alla procedura, ovvero sia sufficiente la dimostrazione</a:t>
            </a:r>
            <a:r>
              <a:rPr lang="it-IT" sz="1600" b="1" i="1" dirty="0"/>
              <a:t> </a:t>
            </a:r>
            <a:r>
              <a:rPr lang="it-IT" sz="1600" i="1" dirty="0"/>
              <a:t>della qualità di operatore economico del settore, in possesso dei requisiti generali necessari per partecipare alla selezione</a:t>
            </a:r>
            <a:r>
              <a:rPr lang="it-IT" sz="1600" dirty="0"/>
              <a:t> </a:t>
            </a:r>
          </a:p>
        </p:txBody>
      </p:sp>
    </p:spTree>
    <p:extLst>
      <p:ext uri="{BB962C8B-B14F-4D97-AF65-F5344CB8AC3E}">
        <p14:creationId xmlns:p14="http://schemas.microsoft.com/office/powerpoint/2010/main" val="14175540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6BAE5F3-0CF7-3B4E-B167-66A003AEEC92}"/>
              </a:ext>
            </a:extLst>
          </p:cNvPr>
          <p:cNvSpPr>
            <a:spLocks noGrp="1"/>
          </p:cNvSpPr>
          <p:nvPr>
            <p:ph type="title"/>
          </p:nvPr>
        </p:nvSpPr>
        <p:spPr/>
        <p:txBody>
          <a:bodyPr/>
          <a:lstStyle/>
          <a:p>
            <a:r>
              <a:rPr lang="it-IT" b="1" dirty="0"/>
              <a:t>Gli acquisti verdi nel sistema CONSIP</a:t>
            </a:r>
            <a:r>
              <a:rPr lang="it-IT" dirty="0"/>
              <a:t/>
            </a:r>
            <a:br>
              <a:rPr lang="it-IT" dirty="0"/>
            </a:br>
            <a:endParaRPr lang="it-IT" dirty="0"/>
          </a:p>
        </p:txBody>
      </p:sp>
      <p:sp>
        <p:nvSpPr>
          <p:cNvPr id="3" name="Segnaposto contenuto 2">
            <a:extLst>
              <a:ext uri="{FF2B5EF4-FFF2-40B4-BE49-F238E27FC236}">
                <a16:creationId xmlns:a16="http://schemas.microsoft.com/office/drawing/2014/main" xmlns="" id="{F0285A5B-022D-7440-AF09-63300B91C62C}"/>
              </a:ext>
            </a:extLst>
          </p:cNvPr>
          <p:cNvSpPr>
            <a:spLocks noGrp="1"/>
          </p:cNvSpPr>
          <p:nvPr>
            <p:ph idx="1"/>
          </p:nvPr>
        </p:nvSpPr>
        <p:spPr>
          <a:xfrm>
            <a:off x="2169994" y="1419367"/>
            <a:ext cx="10022006" cy="5438633"/>
          </a:xfrm>
        </p:spPr>
        <p:txBody>
          <a:bodyPr>
            <a:normAutofit/>
          </a:bodyPr>
          <a:lstStyle/>
          <a:p>
            <a:r>
              <a:rPr lang="it-IT" dirty="0"/>
              <a:t>I criteri ambientali che </a:t>
            </a:r>
            <a:r>
              <a:rPr lang="it-IT" dirty="0" err="1"/>
              <a:t>Consip</a:t>
            </a:r>
            <a:r>
              <a:rPr lang="it-IT" dirty="0"/>
              <a:t> utilizza fanno riferimento ai C.A.M., qualora siano stati definiti, oppure a standard riconosciuti a livello internazionale, quali i criteri di assegnazione di etichette ambientali ISO di Tipo I o di eco‐etichette settoriali, gli standard dei sistemi di gestione ambientale (ISO 14001/EMAS ), ecc..</a:t>
            </a:r>
          </a:p>
          <a:p>
            <a:r>
              <a:rPr lang="it-IT" dirty="0"/>
              <a:t>Rispondenza della convenzione/accordo quadro/bando allo specifico CAM segnalato con la fogliolina verde</a:t>
            </a:r>
          </a:p>
          <a:p>
            <a:r>
              <a:rPr lang="it-IT" dirty="0"/>
              <a:t>Prestare attenzione, in caso di prezzi benchmark, che il prezzo offerto sia riferito ad una prestazione verde; in particolare se la gara per la convenzione o l'accordo quadro è già stata impostata come verde (requisiti minimi più i premianti) l'offerta benchmark dovrebbe essere già superiore e l'eventuale gara dovrebbe prevedere ulteriori miglioramenti degli aspetti ambientali</a:t>
            </a:r>
          </a:p>
          <a:p>
            <a:r>
              <a:rPr lang="it-IT" dirty="0"/>
              <a:t> Occorrerà fare riferimento alle definizione dei “criteri verdi delle iniziative” (da home page, acquisti verdi) determinare quelli che erano i criteri di base (sottoposti a verifica di conformità) e quelli premianti (oggetto di valutazione e di attribuzione di un punteggio tecnico)</a:t>
            </a:r>
          </a:p>
          <a:p>
            <a:r>
              <a:rPr lang="it-IT" dirty="0"/>
              <a:t> I prodotti eco-sostenibili presenti sul catalogo del Mercato Elettronico della Pubblica Amministrazione sono contrassegnati da una foglia verde.</a:t>
            </a:r>
          </a:p>
          <a:p>
            <a:endParaRPr lang="it-IT" dirty="0"/>
          </a:p>
        </p:txBody>
      </p:sp>
    </p:spTree>
    <p:extLst>
      <p:ext uri="{BB962C8B-B14F-4D97-AF65-F5344CB8AC3E}">
        <p14:creationId xmlns:p14="http://schemas.microsoft.com/office/powerpoint/2010/main" val="40200069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FEB989AE-CED1-D84B-8AE2-B1C015EFEC4F}"/>
              </a:ext>
            </a:extLst>
          </p:cNvPr>
          <p:cNvSpPr>
            <a:spLocks noGrp="1"/>
          </p:cNvSpPr>
          <p:nvPr>
            <p:ph idx="1"/>
          </p:nvPr>
        </p:nvSpPr>
        <p:spPr>
          <a:xfrm>
            <a:off x="1801504" y="313899"/>
            <a:ext cx="10522424" cy="6544101"/>
          </a:xfrm>
        </p:spPr>
        <p:txBody>
          <a:bodyPr>
            <a:normAutofit/>
          </a:bodyPr>
          <a:lstStyle/>
          <a:p>
            <a:r>
              <a:rPr lang="it-IT" dirty="0"/>
              <a:t>Al momento della loro abilitazione sul MEPA, i fornitori possono auto‐dichiarare la conformità di un certo prodotto ad almeno uno dei criteri ambientali definiti da </a:t>
            </a:r>
            <a:r>
              <a:rPr lang="it-IT" dirty="0" err="1"/>
              <a:t>Consip</a:t>
            </a:r>
            <a:r>
              <a:rPr lang="it-IT" dirty="0"/>
              <a:t> per il </a:t>
            </a:r>
            <a:r>
              <a:rPr lang="it-IT" dirty="0" err="1"/>
              <a:t>metaprodotto</a:t>
            </a:r>
            <a:r>
              <a:rPr lang="it-IT" dirty="0"/>
              <a:t> di riferimento e quindi il fornitore è tenuto ad attestare mediante auto‐dichiarazioni e auto‐certificazioni la sussistenza delle caratteristiche dei beni per i quali chiede l'abilitazione, comprese quelle ambientali.</a:t>
            </a:r>
          </a:p>
          <a:p>
            <a:r>
              <a:rPr lang="it-IT" dirty="0" err="1"/>
              <a:t>Consip</a:t>
            </a:r>
            <a:r>
              <a:rPr lang="it-IT" dirty="0"/>
              <a:t> chiaramente non sottopone a verifica sistematica le auto‐dichiarazioni e auto‐certificazioni relative alle caratteristiche dei prodotti effettuate dal fornitore al momento della domanda di abilitazione, ma si riserva il diritto di effettuare, a campione, eventuali verifiche di conformità e corrispondenza con le caratteristiche e le funzionalità dichiarate in sede di richiesta di abilitazione.</a:t>
            </a:r>
          </a:p>
          <a:p>
            <a:r>
              <a:rPr lang="it-IT" dirty="0"/>
              <a:t>E’ pertanto un onere della Stazione appaltante valutare le caratteristiche ambientali del prodotto che intende acquistare, anche perché all’interno di un bando possono essere ricompresi svariati prodotti non tutti “verdi” (ad esempio, il bando </a:t>
            </a:r>
            <a:r>
              <a:rPr lang="it-IT" dirty="0" err="1"/>
              <a:t>Consip</a:t>
            </a:r>
            <a:r>
              <a:rPr lang="it-IT" dirty="0"/>
              <a:t> denominato “Cancelleria104” che ha per oggetto prodotti di consumo, sia per l'ufficio, come carta, cancelleria, materiale di consumo per apparecchiature di copie e stampa, sia specifici per la scuola e servizi di stampa).</a:t>
            </a:r>
          </a:p>
          <a:p>
            <a:r>
              <a:rPr lang="it-IT" dirty="0"/>
              <a:t>In caso di Convenzione invece la disciplina di gara prevede l'effettuazione di una serie di controlli a campione , con spese a carico del fornitore</a:t>
            </a:r>
          </a:p>
          <a:p>
            <a:r>
              <a:rPr lang="it-IT" dirty="0"/>
              <a:t>La Stazione appaltante, inoltre, può sempre ricorrere all'effettuazione di una Richiesta di Offerta richiedendo caratteristiche ambientali particolari non previste dal bando MEPA.</a:t>
            </a:r>
          </a:p>
          <a:p>
            <a:endParaRPr lang="it-IT" dirty="0"/>
          </a:p>
        </p:txBody>
      </p:sp>
    </p:spTree>
    <p:extLst>
      <p:ext uri="{BB962C8B-B14F-4D97-AF65-F5344CB8AC3E}">
        <p14:creationId xmlns:p14="http://schemas.microsoft.com/office/powerpoint/2010/main" val="31498350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F1422A5-1D81-094F-9BD5-9D4A14992C06}"/>
              </a:ext>
            </a:extLst>
          </p:cNvPr>
          <p:cNvSpPr>
            <a:spLocks noGrp="1"/>
          </p:cNvSpPr>
          <p:nvPr>
            <p:ph type="title"/>
          </p:nvPr>
        </p:nvSpPr>
        <p:spPr>
          <a:xfrm>
            <a:off x="1640156" y="0"/>
            <a:ext cx="8911687" cy="1280890"/>
          </a:xfrm>
        </p:spPr>
        <p:txBody>
          <a:bodyPr/>
          <a:lstStyle/>
          <a:p>
            <a:r>
              <a:rPr lang="it-IT" b="1" dirty="0"/>
              <a:t>Esempi: </a:t>
            </a:r>
            <a:r>
              <a:rPr lang="it-IT" b="1" dirty="0" err="1"/>
              <a:t>Covenzione</a:t>
            </a:r>
            <a:r>
              <a:rPr lang="it-IT" b="1" dirty="0"/>
              <a:t> Stampanti 15 di CONSIP (riferimento benchmark)</a:t>
            </a:r>
          </a:p>
        </p:txBody>
      </p:sp>
      <p:pic>
        <p:nvPicPr>
          <p:cNvPr id="5" name="Segnaposto contenuto 4" descr="Immagine che contiene screenshot&#10;&#10;Descrizione generata automaticamente">
            <a:extLst>
              <a:ext uri="{FF2B5EF4-FFF2-40B4-BE49-F238E27FC236}">
                <a16:creationId xmlns:a16="http://schemas.microsoft.com/office/drawing/2014/main" xmlns="" id="{332F2286-A109-B442-9127-0A04846296DF}"/>
              </a:ext>
            </a:extLst>
          </p:cNvPr>
          <p:cNvPicPr>
            <a:picLocks noGrp="1" noChangeAspect="1"/>
          </p:cNvPicPr>
          <p:nvPr>
            <p:ph idx="1"/>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30361" t="17396" r="26289" b="10978"/>
          <a:stretch/>
        </p:blipFill>
        <p:spPr>
          <a:xfrm>
            <a:off x="3771899" y="1150260"/>
            <a:ext cx="4648200" cy="5765490"/>
          </a:xfrm>
        </p:spPr>
      </p:pic>
    </p:spTree>
    <p:extLst>
      <p:ext uri="{BB962C8B-B14F-4D97-AF65-F5344CB8AC3E}">
        <p14:creationId xmlns:p14="http://schemas.microsoft.com/office/powerpoint/2010/main" val="20513748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descr="Immagine che contiene screenshot&#10;&#10;Descrizione generata automaticamente">
            <a:extLst>
              <a:ext uri="{FF2B5EF4-FFF2-40B4-BE49-F238E27FC236}">
                <a16:creationId xmlns:a16="http://schemas.microsoft.com/office/drawing/2014/main" xmlns="" id="{82FD092B-5593-594A-A0AB-70218C736EFE}"/>
              </a:ext>
            </a:extLst>
          </p:cNvPr>
          <p:cNvPicPr>
            <a:picLocks noGrp="1" noChangeAspect="1"/>
          </p:cNvPicPr>
          <p:nvPr>
            <p:ph idx="1"/>
          </p:nvPr>
        </p:nvPicPr>
        <p:blipFill rotWithShape="1">
          <a:blip r:embed="rId2">
            <a:duotone>
              <a:prstClr val="black"/>
              <a:schemeClr val="accent1">
                <a:tint val="45000"/>
                <a:satMod val="400000"/>
              </a:schemeClr>
            </a:duotone>
          </a:blip>
          <a:srcRect l="16190" t="5430" r="4187" b="82727"/>
          <a:stretch/>
        </p:blipFill>
        <p:spPr>
          <a:xfrm>
            <a:off x="2259874" y="313508"/>
            <a:ext cx="9052561" cy="1010869"/>
          </a:xfrm>
        </p:spPr>
      </p:pic>
      <p:pic>
        <p:nvPicPr>
          <p:cNvPr id="7" name="Immagine 6" descr="Immagine che contiene screenshot&#10;&#10;Descrizione generata automaticamente">
            <a:extLst>
              <a:ext uri="{FF2B5EF4-FFF2-40B4-BE49-F238E27FC236}">
                <a16:creationId xmlns:a16="http://schemas.microsoft.com/office/drawing/2014/main" xmlns="" id="{6D4431AF-431F-584E-A72E-695C433E12D7}"/>
              </a:ext>
            </a:extLst>
          </p:cNvPr>
          <p:cNvPicPr>
            <a:picLocks noChangeAspect="1"/>
          </p:cNvPicPr>
          <p:nvPr/>
        </p:nvPicPr>
        <p:blipFill rotWithShape="1">
          <a:blip r:embed="rId2"/>
          <a:srcRect l="18588" t="22476" r="15919" b="17524"/>
          <a:stretch/>
        </p:blipFill>
        <p:spPr>
          <a:xfrm>
            <a:off x="2952205" y="1324377"/>
            <a:ext cx="7667898" cy="5273774"/>
          </a:xfrm>
          <a:prstGeom prst="rect">
            <a:avLst/>
          </a:prstGeom>
        </p:spPr>
      </p:pic>
    </p:spTree>
    <p:extLst>
      <p:ext uri="{BB962C8B-B14F-4D97-AF65-F5344CB8AC3E}">
        <p14:creationId xmlns:p14="http://schemas.microsoft.com/office/powerpoint/2010/main" val="36614571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9660D274-3BD9-544E-B6AF-790F8F7E3907}"/>
              </a:ext>
            </a:extLst>
          </p:cNvPr>
          <p:cNvSpPr>
            <a:spLocks noGrp="1"/>
          </p:cNvSpPr>
          <p:nvPr>
            <p:ph idx="1"/>
          </p:nvPr>
        </p:nvSpPr>
        <p:spPr>
          <a:xfrm>
            <a:off x="2259873" y="1528354"/>
            <a:ext cx="9666515" cy="5016138"/>
          </a:xfrm>
        </p:spPr>
        <p:txBody>
          <a:bodyPr>
            <a:normAutofit lnSpcReduction="10000"/>
          </a:bodyPr>
          <a:lstStyle/>
          <a:p>
            <a:pPr marL="0" indent="0">
              <a:buNone/>
            </a:pPr>
            <a:r>
              <a:rPr lang="it-IT" b="1" dirty="0"/>
              <a:t>Capitolato tecnico:</a:t>
            </a:r>
          </a:p>
          <a:p>
            <a:r>
              <a:rPr lang="it-IT" dirty="0"/>
              <a:t>6.2 VERIFICHE ISPETTIVE</a:t>
            </a:r>
          </a:p>
          <a:p>
            <a:r>
              <a:rPr lang="it-IT" dirty="0"/>
              <a:t>Durante tutta la durata della Convenzione e dei singoli contratti stipulati dalle Amministrazioni, al fine di verificare la conformità delle prestazioni contrattuali a quanto prescritto nel Capitolato Tecnico, nell’Offerta Tecnica e nell’ulteriore documentazione contrattuale, nonché di accertare l’adempimento degli impegni assunti dal Fornitore, la </a:t>
            </a:r>
            <a:r>
              <a:rPr lang="it-IT" dirty="0" err="1"/>
              <a:t>Consip</a:t>
            </a:r>
            <a:r>
              <a:rPr lang="it-IT" dirty="0"/>
              <a:t> S.p.A. potrà effettuare – anche avvalendosi di Organismi di Ispezione accreditati secondo la norma UNI CEI EN ISO/IEC 17020:2012 – apposite verifiche ispettive.</a:t>
            </a:r>
          </a:p>
          <a:p>
            <a:r>
              <a:rPr lang="it-IT" dirty="0"/>
              <a:t>I costi di tali verifiche saranno a carico del fornitore che dovrà corrisponderli direttamente all’Organismo di Ispezione nei tempi indicati nella Convenzione. La fattura, relativa al pagamento delle verifiche ispettive, sarà inviata da parte dell’Organismo di Ispezione anche alla </a:t>
            </a:r>
            <a:r>
              <a:rPr lang="it-IT" dirty="0" err="1"/>
              <a:t>Consip</a:t>
            </a:r>
            <a:r>
              <a:rPr lang="it-IT" dirty="0"/>
              <a:t> S.p.A. in copia conoscenza.</a:t>
            </a:r>
          </a:p>
          <a:p>
            <a:r>
              <a:rPr lang="it-IT" dirty="0"/>
              <a:t>I costi a carico del fornitore per l’esecuzione delle Verifiche Ispettive saranno pari al massimo allo 0,5% del valore degli Ordinativi di Fornitura emessi al momento della verifica e, comunque, fino ad un importo massimo, come indicato nel paragrafo 1.6 del Disciplinare di Gara </a:t>
            </a:r>
          </a:p>
        </p:txBody>
      </p:sp>
      <p:pic>
        <p:nvPicPr>
          <p:cNvPr id="6" name="Segnaposto contenuto 4" descr="Immagine che contiene screenshot&#10;&#10;Descrizione generata automaticamente">
            <a:extLst>
              <a:ext uri="{FF2B5EF4-FFF2-40B4-BE49-F238E27FC236}">
                <a16:creationId xmlns:a16="http://schemas.microsoft.com/office/drawing/2014/main" xmlns="" id="{FA1C9D0E-3243-B34C-89F7-2ADAB7515E06}"/>
              </a:ext>
            </a:extLst>
          </p:cNvPr>
          <p:cNvPicPr>
            <a:picLocks noChangeAspect="1"/>
          </p:cNvPicPr>
          <p:nvPr/>
        </p:nvPicPr>
        <p:blipFill rotWithShape="1">
          <a:blip r:embed="rId2">
            <a:duotone>
              <a:prstClr val="black"/>
              <a:schemeClr val="accent1">
                <a:tint val="45000"/>
                <a:satMod val="400000"/>
              </a:schemeClr>
            </a:duotone>
          </a:blip>
          <a:srcRect l="16190" t="5430" r="4187" b="82727"/>
          <a:stretch/>
        </p:blipFill>
        <p:spPr>
          <a:xfrm>
            <a:off x="2259874" y="313508"/>
            <a:ext cx="9052561" cy="1010869"/>
          </a:xfrm>
          <a:prstGeom prst="rect">
            <a:avLst/>
          </a:prstGeom>
        </p:spPr>
      </p:pic>
    </p:spTree>
    <p:extLst>
      <p:ext uri="{BB962C8B-B14F-4D97-AF65-F5344CB8AC3E}">
        <p14:creationId xmlns:p14="http://schemas.microsoft.com/office/powerpoint/2010/main" val="25093803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03411A93-209D-4A41-9F5B-EDAE08CE61E8}"/>
              </a:ext>
            </a:extLst>
          </p:cNvPr>
          <p:cNvSpPr>
            <a:spLocks noGrp="1"/>
          </p:cNvSpPr>
          <p:nvPr>
            <p:ph idx="1"/>
          </p:nvPr>
        </p:nvSpPr>
        <p:spPr>
          <a:xfrm>
            <a:off x="2259874" y="1528354"/>
            <a:ext cx="9244738" cy="4382868"/>
          </a:xfrm>
        </p:spPr>
        <p:txBody>
          <a:bodyPr>
            <a:normAutofit/>
          </a:bodyPr>
          <a:lstStyle/>
          <a:p>
            <a:pPr marL="0" indent="0">
              <a:buNone/>
            </a:pPr>
            <a:r>
              <a:rPr lang="it-IT" sz="2400" b="1" dirty="0"/>
              <a:t>Disciplinare di gara:</a:t>
            </a:r>
            <a:endParaRPr lang="it-IT" sz="2400" dirty="0"/>
          </a:p>
          <a:p>
            <a:r>
              <a:rPr lang="it-IT" sz="2400" dirty="0"/>
              <a:t>1.6 Verifiche ispettive</a:t>
            </a:r>
          </a:p>
          <a:p>
            <a:r>
              <a:rPr lang="it-IT" sz="2400" dirty="0"/>
              <a:t>La </a:t>
            </a:r>
            <a:r>
              <a:rPr lang="it-IT" sz="2400" dirty="0" err="1"/>
              <a:t>Consip</a:t>
            </a:r>
            <a:r>
              <a:rPr lang="it-IT" sz="2400" dirty="0"/>
              <a:t> S.p.A. potrà effettuare – anche avvalendosi di Organismi di Ispezione accreditati secondo le norme UNI CEI EN ISO/IEC 17020:2012 – apposite verifiche ispettive relativamente al rispetto dei livelli di servizio prestati dal Fornitore come meglio descritti nello Schema di Convenzione.</a:t>
            </a:r>
          </a:p>
          <a:p>
            <a:r>
              <a:rPr lang="it-IT" sz="2400" dirty="0"/>
              <a:t>Il costo delle verifiche ispettive è a carico del Fornitore.</a:t>
            </a:r>
          </a:p>
          <a:p>
            <a:endParaRPr lang="it-IT" dirty="0"/>
          </a:p>
        </p:txBody>
      </p:sp>
      <p:pic>
        <p:nvPicPr>
          <p:cNvPr id="6" name="Segnaposto contenuto 4" descr="Immagine che contiene screenshot&#10;&#10;Descrizione generata automaticamente">
            <a:extLst>
              <a:ext uri="{FF2B5EF4-FFF2-40B4-BE49-F238E27FC236}">
                <a16:creationId xmlns:a16="http://schemas.microsoft.com/office/drawing/2014/main" xmlns="" id="{809CB1A4-0D46-8440-9D4B-7C884C240A27}"/>
              </a:ext>
            </a:extLst>
          </p:cNvPr>
          <p:cNvPicPr>
            <a:picLocks noChangeAspect="1"/>
          </p:cNvPicPr>
          <p:nvPr/>
        </p:nvPicPr>
        <p:blipFill rotWithShape="1">
          <a:blip r:embed="rId2">
            <a:duotone>
              <a:prstClr val="black"/>
              <a:schemeClr val="accent1">
                <a:tint val="45000"/>
                <a:satMod val="400000"/>
              </a:schemeClr>
            </a:duotone>
          </a:blip>
          <a:srcRect l="16190" t="5430" r="4187" b="82727"/>
          <a:stretch/>
        </p:blipFill>
        <p:spPr>
          <a:xfrm>
            <a:off x="2259874" y="313508"/>
            <a:ext cx="9052561" cy="1010869"/>
          </a:xfrm>
          <a:prstGeom prst="rect">
            <a:avLst/>
          </a:prstGeom>
        </p:spPr>
      </p:pic>
    </p:spTree>
    <p:extLst>
      <p:ext uri="{BB962C8B-B14F-4D97-AF65-F5344CB8AC3E}">
        <p14:creationId xmlns:p14="http://schemas.microsoft.com/office/powerpoint/2010/main" val="575328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CF94AA43-EEA7-3041-8359-95C92235765B}"/>
              </a:ext>
            </a:extLst>
          </p:cNvPr>
          <p:cNvSpPr>
            <a:spLocks noGrp="1"/>
          </p:cNvSpPr>
          <p:nvPr>
            <p:ph idx="1"/>
          </p:nvPr>
        </p:nvSpPr>
        <p:spPr>
          <a:xfrm>
            <a:off x="1695450" y="400050"/>
            <a:ext cx="10496550" cy="6457950"/>
          </a:xfrm>
        </p:spPr>
        <p:txBody>
          <a:bodyPr>
            <a:normAutofit/>
          </a:bodyPr>
          <a:lstStyle/>
          <a:p>
            <a:pPr marL="0" indent="0">
              <a:buNone/>
            </a:pPr>
            <a:r>
              <a:rPr lang="it-IT" sz="2400" b="1" dirty="0"/>
              <a:t>Le norme del Codice dopo il decreto correttivo rilevanti ai fini degli acquisti verdi:</a:t>
            </a:r>
          </a:p>
          <a:p>
            <a:pPr marL="0" indent="0">
              <a:buNone/>
            </a:pPr>
            <a:endParaRPr lang="it-IT" sz="2400" dirty="0"/>
          </a:p>
          <a:p>
            <a:r>
              <a:rPr lang="it-IT" sz="2000" dirty="0"/>
              <a:t>Art. 34 (Criteri di sostenibilità energetica e ambientale)</a:t>
            </a:r>
          </a:p>
          <a:p>
            <a:r>
              <a:rPr lang="it-IT" sz="2000" dirty="0"/>
              <a:t>Art. 68 (Specifiche tecniche)</a:t>
            </a:r>
          </a:p>
          <a:p>
            <a:r>
              <a:rPr lang="it-IT" sz="2000" dirty="0"/>
              <a:t>Art. 69 (Etichettature)</a:t>
            </a:r>
          </a:p>
          <a:p>
            <a:r>
              <a:rPr lang="it-IT" sz="2000" dirty="0"/>
              <a:t>Art. 71 (Bandi di gara)</a:t>
            </a:r>
          </a:p>
          <a:p>
            <a:r>
              <a:rPr lang="it-IT" sz="2000" dirty="0"/>
              <a:t>Art. 82 (Rapporti di prova, certificazione e altri mezzi di prova)</a:t>
            </a:r>
          </a:p>
          <a:p>
            <a:r>
              <a:rPr lang="it-IT" sz="2000" dirty="0"/>
              <a:t>Art. 87 (Certificazione delle qualità ambientali)</a:t>
            </a:r>
          </a:p>
          <a:p>
            <a:r>
              <a:rPr lang="it-IT" sz="2000" dirty="0"/>
              <a:t>Art. 93 (Garanzie per la partecipazione alla procedura)</a:t>
            </a:r>
          </a:p>
          <a:p>
            <a:r>
              <a:rPr lang="it-IT" sz="2000" dirty="0"/>
              <a:t>Art. 95 (Criteri di aggiudicazione dell’appalto)</a:t>
            </a:r>
          </a:p>
          <a:p>
            <a:r>
              <a:rPr lang="it-IT" sz="2000" dirty="0"/>
              <a:t>Art. 96 (Costi del ciclo di vita)</a:t>
            </a:r>
          </a:p>
          <a:p>
            <a:r>
              <a:rPr lang="it-IT" sz="2000" dirty="0"/>
              <a:t>Art. 144 (Servizi di ristorazione)</a:t>
            </a:r>
          </a:p>
          <a:p>
            <a:r>
              <a:rPr lang="it-IT" sz="2000" dirty="0"/>
              <a:t>Art. 213 (Autorità Nazionale anticorruzione)</a:t>
            </a:r>
          </a:p>
          <a:p>
            <a:pPr marL="0" indent="0">
              <a:buNone/>
            </a:pPr>
            <a:endParaRPr lang="it-IT" dirty="0"/>
          </a:p>
          <a:p>
            <a:endParaRPr lang="it-IT" dirty="0"/>
          </a:p>
        </p:txBody>
      </p:sp>
    </p:spTree>
    <p:extLst>
      <p:ext uri="{BB962C8B-B14F-4D97-AF65-F5344CB8AC3E}">
        <p14:creationId xmlns:p14="http://schemas.microsoft.com/office/powerpoint/2010/main" val="9422783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F3BA577-6E04-904F-AA3A-5D6BBA155D91}"/>
              </a:ext>
            </a:extLst>
          </p:cNvPr>
          <p:cNvSpPr>
            <a:spLocks noGrp="1"/>
          </p:cNvSpPr>
          <p:nvPr>
            <p:ph type="title"/>
          </p:nvPr>
        </p:nvSpPr>
        <p:spPr>
          <a:xfrm>
            <a:off x="1021080" y="2932611"/>
            <a:ext cx="10149840" cy="992777"/>
          </a:xfrm>
        </p:spPr>
        <p:txBody>
          <a:bodyPr>
            <a:normAutofit fontScale="90000"/>
          </a:bodyPr>
          <a:lstStyle/>
          <a:p>
            <a:r>
              <a:rPr lang="it-IT" sz="6000" b="1" dirty="0">
                <a:latin typeface="Bradley Hand ITC" panose="03070402050302030203" pitchFamily="66" charset="77"/>
              </a:rPr>
              <a:t>GRAZIE PER L’ATTENZIONE!</a:t>
            </a:r>
          </a:p>
        </p:txBody>
      </p:sp>
    </p:spTree>
    <p:extLst>
      <p:ext uri="{BB962C8B-B14F-4D97-AF65-F5344CB8AC3E}">
        <p14:creationId xmlns:p14="http://schemas.microsoft.com/office/powerpoint/2010/main" val="758186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5000" fill="hold" grpId="0" nodeType="afterEffect">
                                  <p:stCondLst>
                                    <p:cond delay="0"/>
                                  </p:stCondLst>
                                  <p:childTnLst>
                                    <p:animEffect transition="out" filter="fade">
                                      <p:cBhvr>
                                        <p:cTn id="6" dur="1500" tmFilter="0, 0; .2, .5; .8, .5; 1, 0"/>
                                        <p:tgtEl>
                                          <p:spTgt spid="2"/>
                                        </p:tgtEl>
                                      </p:cBhvr>
                                    </p:animEffect>
                                    <p:animScale>
                                      <p:cBhvr>
                                        <p:cTn id="7" dur="7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31EAC4DB-040A-E145-A63F-BF21F2831AAD}"/>
              </a:ext>
            </a:extLst>
          </p:cNvPr>
          <p:cNvSpPr>
            <a:spLocks noGrp="1"/>
          </p:cNvSpPr>
          <p:nvPr>
            <p:ph idx="1"/>
          </p:nvPr>
        </p:nvSpPr>
        <p:spPr>
          <a:xfrm>
            <a:off x="1657350" y="171450"/>
            <a:ext cx="10534650" cy="6686550"/>
          </a:xfrm>
        </p:spPr>
        <p:txBody>
          <a:bodyPr>
            <a:normAutofit/>
          </a:bodyPr>
          <a:lstStyle/>
          <a:p>
            <a:pPr marL="0" indent="0">
              <a:buNone/>
            </a:pPr>
            <a:r>
              <a:rPr lang="it-IT" sz="2600" b="1" dirty="0"/>
              <a:t>Inoltre occorre tener conto di: </a:t>
            </a:r>
          </a:p>
          <a:p>
            <a:pPr lvl="0"/>
            <a:r>
              <a:rPr lang="it-IT" sz="2000" dirty="0"/>
              <a:t>nella </a:t>
            </a:r>
            <a:r>
              <a:rPr lang="it-IT" sz="2000" b="1" dirty="0"/>
              <a:t>fase di progettazione</a:t>
            </a:r>
            <a:r>
              <a:rPr lang="it-IT" sz="2000" dirty="0"/>
              <a:t> del contratto, il progettista deve attenersi alle indicazioni riportate nei CAM applicabili per definire gli elementi essenziali delle prestazioni (cfr. art. 23, art. 68 e art. 71 del Codice)</a:t>
            </a:r>
          </a:p>
          <a:p>
            <a:pPr lvl="0"/>
            <a:r>
              <a:rPr lang="it-IT" sz="2000" dirty="0"/>
              <a:t>la prevalenza dell'utilizzo del criterio di aggiudicazione del </a:t>
            </a:r>
            <a:r>
              <a:rPr lang="it-IT" sz="2000" b="1" dirty="0"/>
              <a:t>miglior rapporto/qualità prezzo</a:t>
            </a:r>
            <a:r>
              <a:rPr lang="it-IT" sz="2000" dirty="0"/>
              <a:t> comporta la necessità di utilizzare i criteri premianti;</a:t>
            </a:r>
          </a:p>
          <a:p>
            <a:pPr lvl="0"/>
            <a:r>
              <a:rPr lang="it-IT" sz="2000" dirty="0"/>
              <a:t>sempre nell'ottica dell'adozione di criteri che tengano conto della sostenibilità, può farsi ricorso al criterio alternativo al costo inteso come </a:t>
            </a:r>
            <a:r>
              <a:rPr lang="it-IT" sz="2000" b="1" dirty="0"/>
              <a:t>costo/efficacia o costo del ciclo vita</a:t>
            </a:r>
            <a:r>
              <a:rPr lang="it-IT" sz="2000" dirty="0"/>
              <a:t> di prodotti, lavori e servizi, il cosiddetto Life </a:t>
            </a:r>
            <a:r>
              <a:rPr lang="it-IT" sz="2000" dirty="0" err="1"/>
              <a:t>Cycle</a:t>
            </a:r>
            <a:r>
              <a:rPr lang="it-IT" sz="2000" dirty="0"/>
              <a:t> </a:t>
            </a:r>
            <a:r>
              <a:rPr lang="it-IT" sz="2000" dirty="0" err="1"/>
              <a:t>Cost</a:t>
            </a:r>
            <a:r>
              <a:rPr lang="it-IT" sz="2000" dirty="0"/>
              <a:t> – LCC, che però richiede che venga identificata una apposita metodologia univocamente ed uniformemente applicabile, ad oggi non indicata (ad oggi, e per alcuni prodotti, LCC (Life </a:t>
            </a:r>
            <a:r>
              <a:rPr lang="it-IT" sz="2000" dirty="0" err="1"/>
              <a:t>Cycle</a:t>
            </a:r>
            <a:r>
              <a:rPr lang="it-IT" sz="2000" dirty="0"/>
              <a:t> </a:t>
            </a:r>
            <a:r>
              <a:rPr lang="it-IT" sz="2000" dirty="0" err="1"/>
              <a:t>Cost</a:t>
            </a:r>
            <a:r>
              <a:rPr lang="it-IT" sz="2000" dirty="0"/>
              <a:t>) norma ISO 14044, LCA (Life </a:t>
            </a:r>
            <a:r>
              <a:rPr lang="it-IT" sz="2000" dirty="0" err="1"/>
              <a:t>Cycle</a:t>
            </a:r>
            <a:r>
              <a:rPr lang="it-IT" sz="2000" dirty="0"/>
              <a:t> </a:t>
            </a:r>
            <a:r>
              <a:rPr lang="it-IT" sz="2000" dirty="0" err="1"/>
              <a:t>Assessment</a:t>
            </a:r>
            <a:r>
              <a:rPr lang="it-IT" sz="2000" dirty="0"/>
              <a:t>) norma ISO 14040)</a:t>
            </a:r>
          </a:p>
          <a:p>
            <a:pPr lvl="0"/>
            <a:r>
              <a:rPr lang="it-IT" sz="2000" dirty="0"/>
              <a:t>alcune Regioni hanno adottato autonomi </a:t>
            </a:r>
            <a:r>
              <a:rPr lang="it-IT" sz="2000" b="1" dirty="0"/>
              <a:t>piani d'azione regionali in materia ambientale</a:t>
            </a:r>
            <a:r>
              <a:rPr lang="it-IT" sz="2000" dirty="0"/>
              <a:t> (PAR) con indicazioni e specifiche tecniche superiori o riferite a protocolli comparabili con i CAM;</a:t>
            </a:r>
          </a:p>
          <a:p>
            <a:pPr lvl="0"/>
            <a:r>
              <a:rPr lang="it-IT" sz="2000" dirty="0"/>
              <a:t>le amministrazioni aggiudicatrici, in possesso di </a:t>
            </a:r>
            <a:r>
              <a:rPr lang="it-IT" sz="2000" b="1" dirty="0"/>
              <a:t>certificazione di sistema in campo ambientale</a:t>
            </a:r>
            <a:r>
              <a:rPr lang="it-IT" sz="2000" dirty="0"/>
              <a:t> (EMAS o ISO 14001 ad esempio) possono adottare politiche ambientali ancora più specifici o stringenti.</a:t>
            </a:r>
          </a:p>
          <a:p>
            <a:endParaRPr lang="it-IT" dirty="0"/>
          </a:p>
        </p:txBody>
      </p:sp>
    </p:spTree>
    <p:extLst>
      <p:ext uri="{BB962C8B-B14F-4D97-AF65-F5344CB8AC3E}">
        <p14:creationId xmlns:p14="http://schemas.microsoft.com/office/powerpoint/2010/main" val="520289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3817488C-D932-EB43-A627-36795053C432}"/>
              </a:ext>
            </a:extLst>
          </p:cNvPr>
          <p:cNvSpPr>
            <a:spLocks noGrp="1"/>
          </p:cNvSpPr>
          <p:nvPr>
            <p:ph idx="1"/>
          </p:nvPr>
        </p:nvSpPr>
        <p:spPr>
          <a:xfrm>
            <a:off x="1676400" y="171450"/>
            <a:ext cx="10515600" cy="6858000"/>
          </a:xfrm>
        </p:spPr>
        <p:txBody>
          <a:bodyPr>
            <a:normAutofit/>
          </a:bodyPr>
          <a:lstStyle/>
          <a:p>
            <a:r>
              <a:rPr lang="it-IT" sz="2000" dirty="0"/>
              <a:t>L’art. 34 comma 1, del Codice prevede che le stazioni appaltanti contribuiscono al conseguimento degli obiettivi ambientali previsti nel PAN-GPP (Piano di Azione Nazionale degli Acquisti Verdi)attraverso l’inserimento nella documentazione progettuale e di gara, </a:t>
            </a:r>
            <a:r>
              <a:rPr lang="it-IT" sz="2000" b="1" dirty="0"/>
              <a:t>almeno delle specifiche tecniche</a:t>
            </a:r>
            <a:r>
              <a:rPr lang="it-IT" sz="2000" dirty="0"/>
              <a:t> </a:t>
            </a:r>
            <a:r>
              <a:rPr lang="it-IT" sz="2000" b="1" dirty="0"/>
              <a:t>e delle clausole contrattuali contenute nei CAM.</a:t>
            </a:r>
            <a:endParaRPr lang="it-IT" sz="2000" dirty="0"/>
          </a:p>
          <a:p>
            <a:r>
              <a:rPr lang="it-IT" sz="2000" dirty="0"/>
              <a:t>Il successivo comma 3 precisa che l'obbligo di cui ai commi 1 e 2 si applica </a:t>
            </a:r>
            <a:r>
              <a:rPr lang="it-IT" sz="2000" b="1" dirty="0"/>
              <a:t>per gli affidamenti di</a:t>
            </a:r>
            <a:r>
              <a:rPr lang="it-IT" sz="2000" dirty="0"/>
              <a:t> </a:t>
            </a:r>
            <a:r>
              <a:rPr lang="it-IT" sz="2000" b="1" dirty="0"/>
              <a:t>qualunque importo, relativamente alle categorie di forniture e di affidamenti di servizi e lavori oggetto dei criteri ambientali minimi adottati nell'ambito del citato Piano d'azione.</a:t>
            </a:r>
            <a:endParaRPr lang="it-IT" sz="2000" dirty="0"/>
          </a:p>
          <a:p>
            <a:r>
              <a:rPr lang="it-IT" sz="2000" b="1" dirty="0"/>
              <a:t>L'art. 36, per i contratti </a:t>
            </a:r>
            <a:r>
              <a:rPr lang="it-IT" sz="2000" b="1" dirty="0" err="1"/>
              <a:t>sottosoglia</a:t>
            </a:r>
            <a:r>
              <a:rPr lang="it-IT" sz="2000" b="1" dirty="0"/>
              <a:t>, richiama l'applicazione dell'art. 34</a:t>
            </a:r>
            <a:endParaRPr lang="it-IT" sz="2000" dirty="0"/>
          </a:p>
          <a:p>
            <a:r>
              <a:rPr lang="it-IT" sz="2000" dirty="0"/>
              <a:t>Nella </a:t>
            </a:r>
            <a:r>
              <a:rPr lang="it-IT" sz="2000" b="1" dirty="0"/>
              <a:t>linea guida n°2, di attuazione nel </a:t>
            </a:r>
            <a:r>
              <a:rPr lang="it-IT" sz="2000" b="1" dirty="0" err="1"/>
              <a:t>D.Lgs.</a:t>
            </a:r>
            <a:r>
              <a:rPr lang="it-IT" sz="2000" b="1" dirty="0"/>
              <a:t> 50/2016, relative</a:t>
            </a:r>
            <a:r>
              <a:rPr lang="it-IT" sz="2000" dirty="0"/>
              <a:t> </a:t>
            </a:r>
            <a:r>
              <a:rPr lang="it-IT" sz="2000" b="1" dirty="0"/>
              <a:t>all’OEPV,</a:t>
            </a:r>
            <a:r>
              <a:rPr lang="it-IT" sz="2000" dirty="0"/>
              <a:t> (Delibera n° 1005 del 21/09/2016 dall’ANAC, G.U.R.I. n. 238 dell'11 ottobre 2016), viene specificato che “</a:t>
            </a:r>
            <a:r>
              <a:rPr lang="it-IT" sz="2000" i="1" dirty="0"/>
              <a:t>i criteri di</a:t>
            </a:r>
            <a:r>
              <a:rPr lang="it-IT" sz="2000" dirty="0"/>
              <a:t> </a:t>
            </a:r>
            <a:r>
              <a:rPr lang="it-IT" sz="2000" i="1" dirty="0"/>
              <a:t>valutazione definiti dalla stazione appaltante tengono anche conto dei criteri ambientali minimi (CAM) adottati con decreto del Ministero dell’Ambiente e della tutela del territorio e del mare; a tal fine, i criteri di valutazione prevedono l’attribuzione di specifici punteggi qualora vengano proposte condizioni superiori a quelle minime previste dai CAM con riferimento alle specifiche di base e alle clausole contrattuali/condizioni di esecuzione o siano proposte le condizioni previste, nell’ambito dei predetti CAM, dalle specifiche tecniche premianti</a:t>
            </a:r>
            <a:r>
              <a:rPr lang="it-IT" sz="2000" dirty="0"/>
              <a:t>”.</a:t>
            </a:r>
          </a:p>
        </p:txBody>
      </p:sp>
    </p:spTree>
    <p:extLst>
      <p:ext uri="{BB962C8B-B14F-4D97-AF65-F5344CB8AC3E}">
        <p14:creationId xmlns:p14="http://schemas.microsoft.com/office/powerpoint/2010/main" val="4029495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BD215179-42D6-654A-BEE4-9D1BC8A1BEDE}"/>
              </a:ext>
            </a:extLst>
          </p:cNvPr>
          <p:cNvSpPr>
            <a:spLocks noGrp="1"/>
          </p:cNvSpPr>
          <p:nvPr>
            <p:ph idx="1"/>
          </p:nvPr>
        </p:nvSpPr>
        <p:spPr>
          <a:xfrm>
            <a:off x="1809750" y="419100"/>
            <a:ext cx="10382250" cy="6438900"/>
          </a:xfrm>
        </p:spPr>
        <p:txBody>
          <a:bodyPr>
            <a:normAutofit lnSpcReduction="10000"/>
          </a:bodyPr>
          <a:lstStyle/>
          <a:p>
            <a:pPr marL="0" indent="0">
              <a:buNone/>
            </a:pPr>
            <a:r>
              <a:rPr lang="it-IT" sz="2400" b="1" dirty="0"/>
              <a:t>Gli obblighi informativi</a:t>
            </a:r>
            <a:endParaRPr lang="it-IT" sz="2400" dirty="0"/>
          </a:p>
          <a:p>
            <a:r>
              <a:rPr lang="it-IT" dirty="0"/>
              <a:t>(inizialmente) A decorrere dal 9 novembre 2010 le Stazioni Appaltanti sono tenute a comunicare, tramite collegamento disponibile sul sito dell’Autorità http://</a:t>
            </a:r>
            <a:r>
              <a:rPr lang="it-IT" dirty="0" err="1"/>
              <a:t>www.avcp.it</a:t>
            </a:r>
            <a:r>
              <a:rPr lang="it-IT" dirty="0"/>
              <a:t>, Area Servizi, per le procedure di affidamento iniziate dopo il 1° gennaio 2010, le informazioni rientranti nell’ambito di applicazione del Decreto del 12 ottobre 2009 del Ministero dell’Ambiente e della Tutela del Territorio e del Mare. con il quale sono stati definiti i criteri ambientali minimi, al momento relativi ai soli prodotti “ammendanti” (sostanze o miscugli che migliorano le caratteristiche fisiche del suolo) e “carta in risme”.</a:t>
            </a:r>
          </a:p>
          <a:p>
            <a:r>
              <a:rPr lang="it-IT" dirty="0"/>
              <a:t>(poi) Art. 2 Decreto Min. Ambiente 24 dicembre 2015 “</a:t>
            </a:r>
            <a:r>
              <a:rPr lang="it-IT" i="1" dirty="0"/>
              <a:t>Per consentire</a:t>
            </a:r>
            <a:r>
              <a:rPr lang="it-IT" dirty="0"/>
              <a:t> </a:t>
            </a:r>
            <a:r>
              <a:rPr lang="it-IT" i="1" dirty="0"/>
              <a:t>l’attuazione</a:t>
            </a:r>
            <a:r>
              <a:rPr lang="it-IT" dirty="0"/>
              <a:t> </a:t>
            </a:r>
            <a:r>
              <a:rPr lang="it-IT" i="1" dirty="0"/>
              <a:t>del monitoraggio previsto al</a:t>
            </a:r>
            <a:r>
              <a:rPr lang="it-IT" dirty="0"/>
              <a:t> </a:t>
            </a:r>
            <a:r>
              <a:rPr lang="it-IT" i="1" dirty="0"/>
              <a:t>punto 6.4 del PAN GPP, di cui al decreto ministeriale del 10 aprile 2013, ai sensi dell’art. 7 comma 8 del decreto legislativo n. 163/06, le stazioni appaltanti debbono comunicare all’Osservatorio dei contratti pubblici, nel rispetto delle modalità indicate nelle apposite schede di rilevamento predisposte dal citato Osservatorio, i dati riguardanti i propri acquisti relativi all’applicazione dei criteri ambientali minimi adottati con il presente allegato</a:t>
            </a:r>
            <a:r>
              <a:rPr lang="it-IT" dirty="0"/>
              <a:t>”</a:t>
            </a:r>
          </a:p>
          <a:p>
            <a:r>
              <a:rPr lang="it-IT" dirty="0"/>
              <a:t>(attualmente) Art. 213, co. 9, </a:t>
            </a:r>
            <a:r>
              <a:rPr lang="it-IT" dirty="0" err="1"/>
              <a:t>ult</a:t>
            </a:r>
            <a:r>
              <a:rPr lang="it-IT" dirty="0"/>
              <a:t>. Periodo, del Codice “</a:t>
            </a:r>
            <a:r>
              <a:rPr lang="it-IT" i="1" dirty="0"/>
              <a:t>La sezione centrale</a:t>
            </a:r>
            <a:r>
              <a:rPr lang="it-IT" dirty="0"/>
              <a:t> </a:t>
            </a:r>
            <a:r>
              <a:rPr lang="it-IT" i="1" dirty="0"/>
              <a:t>dell’Osservatorio</a:t>
            </a:r>
            <a:r>
              <a:rPr lang="it-IT" dirty="0"/>
              <a:t> </a:t>
            </a:r>
            <a:r>
              <a:rPr lang="it-IT" i="1" dirty="0"/>
              <a:t>provvede a</a:t>
            </a:r>
            <a:r>
              <a:rPr lang="it-IT" dirty="0"/>
              <a:t> </a:t>
            </a:r>
            <a:r>
              <a:rPr lang="it-IT" i="1" dirty="0"/>
              <a:t>monitorare l’applicazione dei criteri ambientali minimi di cui al decreto di cui all’articolo 34 comma 1 e il raggiungimento degli obiettivi prefissati dal Piano d’azione per la sostenibilità dei consumi nel settore della pubblica amministrazione.</a:t>
            </a:r>
            <a:r>
              <a:rPr lang="it-IT" dirty="0"/>
              <a:t>”</a:t>
            </a:r>
          </a:p>
          <a:p>
            <a:pPr marL="0" indent="0">
              <a:buNone/>
            </a:pPr>
            <a:r>
              <a:rPr lang="it-IT" dirty="0"/>
              <a:t>						Vedi specifica sezione dei Servizi on line dell'ANAC</a:t>
            </a:r>
          </a:p>
          <a:p>
            <a:endParaRPr lang="it-IT" dirty="0"/>
          </a:p>
        </p:txBody>
      </p:sp>
      <p:cxnSp>
        <p:nvCxnSpPr>
          <p:cNvPr id="5" name="Connettore 2 4">
            <a:extLst>
              <a:ext uri="{FF2B5EF4-FFF2-40B4-BE49-F238E27FC236}">
                <a16:creationId xmlns:a16="http://schemas.microsoft.com/office/drawing/2014/main" xmlns="" id="{B8F9CE30-14F0-B34E-B1A3-9AD8EE3527E9}"/>
              </a:ext>
            </a:extLst>
          </p:cNvPr>
          <p:cNvCxnSpPr/>
          <p:nvPr/>
        </p:nvCxnSpPr>
        <p:spPr>
          <a:xfrm>
            <a:off x="2381250" y="6096000"/>
            <a:ext cx="1905000" cy="0"/>
          </a:xfrm>
          <a:prstGeom prst="straightConnector1">
            <a:avLst/>
          </a:prstGeom>
          <a:ln w="76200">
            <a:solidFill>
              <a:schemeClr val="accent6">
                <a:lumMod val="50000"/>
              </a:schemeClr>
            </a:solidFill>
            <a:tailEnd type="triangle"/>
          </a:ln>
          <a:effectLst>
            <a:glow rad="1397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1426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0C231F9-E594-F14E-AF5B-55109A84B229}"/>
              </a:ext>
            </a:extLst>
          </p:cNvPr>
          <p:cNvSpPr>
            <a:spLocks noGrp="1"/>
          </p:cNvSpPr>
          <p:nvPr>
            <p:ph type="title"/>
          </p:nvPr>
        </p:nvSpPr>
        <p:spPr>
          <a:xfrm>
            <a:off x="1640156" y="205010"/>
            <a:ext cx="8911687" cy="785590"/>
          </a:xfrm>
        </p:spPr>
        <p:txBody>
          <a:bodyPr>
            <a:normAutofit/>
          </a:bodyPr>
          <a:lstStyle/>
          <a:p>
            <a:r>
              <a:rPr lang="it-IT" sz="4000" b="1" dirty="0"/>
              <a:t>L’elenco dei criteri in vigore</a:t>
            </a:r>
          </a:p>
        </p:txBody>
      </p:sp>
      <p:sp>
        <p:nvSpPr>
          <p:cNvPr id="3" name="Segnaposto contenuto 2">
            <a:extLst>
              <a:ext uri="{FF2B5EF4-FFF2-40B4-BE49-F238E27FC236}">
                <a16:creationId xmlns:a16="http://schemas.microsoft.com/office/drawing/2014/main" xmlns="" id="{AAEB4062-1A96-4E4E-B602-4C403CC349DC}"/>
              </a:ext>
            </a:extLst>
          </p:cNvPr>
          <p:cNvSpPr>
            <a:spLocks noGrp="1"/>
          </p:cNvSpPr>
          <p:nvPr>
            <p:ph idx="1"/>
          </p:nvPr>
        </p:nvSpPr>
        <p:spPr>
          <a:xfrm>
            <a:off x="1640156" y="990600"/>
            <a:ext cx="10551844" cy="6343650"/>
          </a:xfrm>
        </p:spPr>
        <p:txBody>
          <a:bodyPr>
            <a:normAutofit fontScale="70000" lnSpcReduction="20000"/>
          </a:bodyPr>
          <a:lstStyle/>
          <a:p>
            <a:pPr lvl="0">
              <a:buFont typeface="+mj-lt"/>
              <a:buAutoNum type="arabicParenR"/>
            </a:pPr>
            <a:r>
              <a:rPr lang="it-IT" sz="2400" dirty="0"/>
              <a:t>Acquisizione di sorgenti luminose per illuminazione pubblica, l’acquisizione di apparecchi per illuminazione pubblica, l’affidamento del servizio di progettazione di impianti per illuminazione pubblica (approvato con DM 27 settembre 2017, in G.U. </a:t>
            </a:r>
            <a:r>
              <a:rPr lang="it-IT" sz="2400" dirty="0" err="1"/>
              <a:t>n</a:t>
            </a:r>
            <a:r>
              <a:rPr lang="it-IT" sz="2400" dirty="0"/>
              <a:t> 244 del 18 ottobre 2017)</a:t>
            </a:r>
          </a:p>
          <a:p>
            <a:pPr lvl="0">
              <a:buFont typeface="+mj-lt"/>
              <a:buAutoNum type="arabicParenR"/>
            </a:pPr>
            <a:r>
              <a:rPr lang="it-IT" sz="2400" dirty="0"/>
              <a:t>Fornitura e servizio di noleggio di arredi per interni (approvato con DM 11 gennaio 2017, in G.U. n. 23 del 28 gennaio 2017)</a:t>
            </a:r>
          </a:p>
          <a:p>
            <a:pPr lvl="0">
              <a:buFont typeface="+mj-lt"/>
              <a:buAutoNum type="arabicParenR"/>
            </a:pPr>
            <a:r>
              <a:rPr lang="it-IT" sz="2400" dirty="0"/>
              <a:t>Affidamento di servizi di progettazione e lavori per la nuova costruzione, ristrutturazione e manutenzione di edifici pubblici (approvato con DM 11 ottobre 2017, in G.U. Serie Generale n. 259 del 6 novembre 2017)</a:t>
            </a:r>
          </a:p>
          <a:p>
            <a:pPr lvl="0">
              <a:buFont typeface="+mj-lt"/>
              <a:buAutoNum type="arabicParenR"/>
            </a:pPr>
            <a:r>
              <a:rPr lang="it-IT" sz="2400" dirty="0"/>
              <a:t>Forniture di prodotti tessili (approvato con DM 11 gennaio 2017, in G.U. n. 23 del 28 gennaio 2017)</a:t>
            </a:r>
          </a:p>
          <a:p>
            <a:pPr lvl="0">
              <a:buFont typeface="+mj-lt"/>
              <a:buAutoNum type="arabicParenR"/>
            </a:pPr>
            <a:r>
              <a:rPr lang="it-IT" sz="2400" dirty="0"/>
              <a:t>Affidamento del servizio di sanificazione per le strutture sanitarie e per la fornitura di prodotti detergenti (approvato con DM 18 ottobre 2016, in G.U. n. 262 del 9 novembre 2016)</a:t>
            </a:r>
          </a:p>
          <a:p>
            <a:pPr lvl="0">
              <a:buFont typeface="+mj-lt"/>
              <a:buAutoNum type="arabicParenR"/>
            </a:pPr>
            <a:r>
              <a:rPr lang="it-IT" sz="2400" dirty="0"/>
              <a:t>Forniture di ausili per l’incontinenza (approvato con DM 24 dicembre 2015, in G.U. n. 16 del 21 gennaio 2016)</a:t>
            </a:r>
          </a:p>
          <a:p>
            <a:pPr lvl="0">
              <a:buFont typeface="+mj-lt"/>
              <a:buAutoNum type="arabicParenR"/>
            </a:pPr>
            <a:r>
              <a:rPr lang="it-IT" sz="2400" dirty="0"/>
              <a:t>Acquisto di articoli per l’arredo urbano (approvato con DM 5 febbraio 2015, in G.U. n. 50 del 2 marzo 2015)</a:t>
            </a:r>
          </a:p>
          <a:p>
            <a:pPr lvl="0">
              <a:buFont typeface="+mj-lt"/>
              <a:buAutoNum type="arabicParenR"/>
            </a:pPr>
            <a:r>
              <a:rPr lang="it-IT" sz="2400" dirty="0"/>
              <a:t>Affidamento del servizio di gestione dei rifiuti urbani (approvato con DM 13 febbraio 2014, in G.U. n. 58 dell’11 marzo 2014)</a:t>
            </a:r>
          </a:p>
          <a:p>
            <a:pPr lvl="0">
              <a:buFont typeface="+mj-lt"/>
              <a:buAutoNum type="arabicParenR"/>
            </a:pPr>
            <a:r>
              <a:rPr lang="it-IT" sz="2400" dirty="0"/>
              <a:t>Forniture di cartucce toner e a getto di inchiostro e affidamento del servizio integrato di ritiro e fornitura di cartucce toner e a getto di inchiostro (approvato con DM 13 febbraio 2014, in G.U. n. 58 dell’11 marzo 2014)</a:t>
            </a:r>
          </a:p>
          <a:p>
            <a:endParaRPr lang="it-IT" dirty="0"/>
          </a:p>
        </p:txBody>
      </p:sp>
    </p:spTree>
    <p:extLst>
      <p:ext uri="{BB962C8B-B14F-4D97-AF65-F5344CB8AC3E}">
        <p14:creationId xmlns:p14="http://schemas.microsoft.com/office/powerpoint/2010/main" val="4172684061"/>
      </p:ext>
    </p:extLst>
  </p:cSld>
  <p:clrMapOvr>
    <a:masterClrMapping/>
  </p:clrMapOvr>
</p:sld>
</file>

<file path=ppt/theme/theme1.xml><?xml version="1.0" encoding="utf-8"?>
<a:theme xmlns:a="http://schemas.openxmlformats.org/drawingml/2006/main" name="Filo">
  <a:themeElements>
    <a:clrScheme name="Fil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Fil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il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{17234B43-24C1-ED48-9B03-81205740A718}tf10001069</Template>
  <TotalTime>89</TotalTime>
  <Words>6368</Words>
  <Application>Microsoft Office PowerPoint</Application>
  <PresentationFormat>Personalizzato</PresentationFormat>
  <Paragraphs>307</Paragraphs>
  <Slides>50</Slides>
  <Notes>1</Notes>
  <HiddenSlides>0</HiddenSlides>
  <MMClips>0</MMClips>
  <ScaleCrop>false</ScaleCrop>
  <HeadingPairs>
    <vt:vector size="4" baseType="variant">
      <vt:variant>
        <vt:lpstr>Tema</vt:lpstr>
      </vt:variant>
      <vt:variant>
        <vt:i4>1</vt:i4>
      </vt:variant>
      <vt:variant>
        <vt:lpstr>Titoli diapositive</vt:lpstr>
      </vt:variant>
      <vt:variant>
        <vt:i4>50</vt:i4>
      </vt:variant>
    </vt:vector>
  </HeadingPairs>
  <TitlesOfParts>
    <vt:vector size="51" baseType="lpstr">
      <vt:lpstr>Filo</vt:lpstr>
      <vt:lpstr>I CRITERI AMBIENTALI MINIMI NELLE GARE DI CONTRATTI PUBBLICI   Dalla redazione della documentazione di gara alla aggiudicazione </vt:lpstr>
      <vt:lpstr>Programma:</vt:lpstr>
      <vt:lpstr>La normativa del CAM</vt:lpstr>
      <vt:lpstr>Presentazione standard di PowerPoint</vt:lpstr>
      <vt:lpstr>Presentazione standard di PowerPoint</vt:lpstr>
      <vt:lpstr>Presentazione standard di PowerPoint</vt:lpstr>
      <vt:lpstr>Presentazione standard di PowerPoint</vt:lpstr>
      <vt:lpstr>Presentazione standard di PowerPoint</vt:lpstr>
      <vt:lpstr>L’elenco dei criteri in vigore</vt:lpstr>
      <vt:lpstr>Presentazione standard di PowerPoint</vt:lpstr>
      <vt:lpstr>L'elenco dei criteri in corso di definizione o di revisione </vt:lpstr>
      <vt:lpstr>La struttura dei CAM</vt:lpstr>
      <vt:lpstr>Presentazione standard di PowerPoint</vt:lpstr>
      <vt:lpstr>Alcune definizioni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 criteri di esecuzione</vt:lpstr>
      <vt:lpstr>Esempi di criteri di esecuzione   </vt:lpstr>
      <vt:lpstr>Esempi di criteri di esecuzione</vt:lpstr>
      <vt:lpstr>Controllo della fase esecutiva</vt:lpstr>
      <vt:lpstr>Criteri premianti</vt:lpstr>
      <vt:lpstr>Presentazione standard di PowerPoint</vt:lpstr>
      <vt:lpstr>Presentazione standard di PowerPoint</vt:lpstr>
      <vt:lpstr>Esempi di criteri premianti</vt:lpstr>
      <vt:lpstr>Presentazione standard di PowerPoint</vt:lpstr>
      <vt:lpstr>Presentazione standard di PowerPoint</vt:lpstr>
      <vt:lpstr>Criteri premianti</vt:lpstr>
      <vt:lpstr>Presentazione standard di PowerPoint</vt:lpstr>
      <vt:lpstr>Presentazione standard di PowerPoint</vt:lpstr>
      <vt:lpstr>La selezione dei concorrenti</vt:lpstr>
      <vt:lpstr>Presentazione standard di PowerPoint</vt:lpstr>
      <vt:lpstr>Presentazione standard di PowerPoint</vt:lpstr>
      <vt:lpstr>Presentazione standard di PowerPoint</vt:lpstr>
      <vt:lpstr>La competenza della Commissione giudicatrice </vt:lpstr>
      <vt:lpstr>I rimedi in caso di mancata applicazione </vt:lpstr>
      <vt:lpstr>Presentazione standard di PowerPoint</vt:lpstr>
      <vt:lpstr>Presentazione standard di PowerPoint</vt:lpstr>
      <vt:lpstr>Gli acquisti verdi nel sistema CONSIP </vt:lpstr>
      <vt:lpstr>Presentazione standard di PowerPoint</vt:lpstr>
      <vt:lpstr>Esempi: Covenzione Stampanti 15 di CONSIP (riferimento benchmark)</vt:lpstr>
      <vt:lpstr>Presentazione standard di PowerPoint</vt:lpstr>
      <vt:lpstr>Presentazione standard di PowerPoint</vt:lpstr>
      <vt:lpstr>Presentazione standard di PowerPoint</vt:lpstr>
      <vt:lpstr>GRAZIE PER L’ATTENZIONE!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CRITERI AMBIENTALI MINIMI NELLE GARE DI CONTRATTI PUBBLICI   Dalla redazione della documentazione di gara alla aggiudicazione</dc:title>
  <dc:creator>flaminia di rienzo</dc:creator>
  <cp:lastModifiedBy>Studio</cp:lastModifiedBy>
  <cp:revision>11</cp:revision>
  <dcterms:created xsi:type="dcterms:W3CDTF">2019-12-09T19:04:16Z</dcterms:created>
  <dcterms:modified xsi:type="dcterms:W3CDTF">2020-01-08T13:36:43Z</dcterms:modified>
</cp:coreProperties>
</file>