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256" r:id="rId2"/>
    <p:sldId id="259" r:id="rId3"/>
    <p:sldId id="277" r:id="rId4"/>
    <p:sldId id="278" r:id="rId5"/>
    <p:sldId id="279" r:id="rId6"/>
    <p:sldId id="266" r:id="rId7"/>
    <p:sldId id="267" r:id="rId8"/>
    <p:sldId id="268" r:id="rId9"/>
    <p:sldId id="269" r:id="rId10"/>
    <p:sldId id="271" r:id="rId11"/>
    <p:sldId id="272" r:id="rId12"/>
    <p:sldId id="273" r:id="rId13"/>
    <p:sldId id="274" r:id="rId14"/>
    <p:sldId id="275" r:id="rId15"/>
    <p:sldId id="276" r:id="rId16"/>
    <p:sldId id="270" r:id="rId17"/>
    <p:sldId id="262" r:id="rId18"/>
    <p:sldId id="263" r:id="rId19"/>
    <p:sldId id="264" r:id="rId20"/>
  </p:sldIdLst>
  <p:sldSz cx="10693400" cy="7562850"/>
  <p:notesSz cx="10693400" cy="756285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62" userDrawn="1">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73" autoAdjust="0"/>
  </p:normalViewPr>
  <p:slideViewPr>
    <p:cSldViewPr>
      <p:cViewPr varScale="1">
        <p:scale>
          <a:sx n="98" d="100"/>
          <a:sy n="98" d="100"/>
        </p:scale>
        <p:origin x="1500" y="96"/>
      </p:cViewPr>
      <p:guideLst>
        <p:guide orient="horz" pos="2862"/>
        <p:guide pos="216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1" d="100"/>
          <a:sy n="101" d="100"/>
        </p:scale>
        <p:origin x="23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630C7FE2-3D5A-4506-A11C-7EA84C33870E}"/>
              </a:ext>
            </a:extLst>
          </p:cNvPr>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68E44E94-40C7-4A0A-BC8B-C6826E0EC7AE}"/>
              </a:ext>
            </a:extLst>
          </p:cNvPr>
          <p:cNvSpPr>
            <a:spLocks noGrp="1"/>
          </p:cNvSpPr>
          <p:nvPr>
            <p:ph type="dt" sz="quarter" idx="1"/>
          </p:nvPr>
        </p:nvSpPr>
        <p:spPr>
          <a:xfrm>
            <a:off x="6057900" y="0"/>
            <a:ext cx="4632325" cy="379413"/>
          </a:xfrm>
          <a:prstGeom prst="rect">
            <a:avLst/>
          </a:prstGeom>
        </p:spPr>
        <p:txBody>
          <a:bodyPr vert="horz" lIns="91440" tIns="45720" rIns="91440" bIns="45720" rtlCol="0"/>
          <a:lstStyle>
            <a:lvl1pPr algn="r">
              <a:defRPr sz="1200"/>
            </a:lvl1pPr>
          </a:lstStyle>
          <a:p>
            <a:fld id="{48246CDD-EBF8-47EE-A779-B7F6F752AE35}" type="datetimeFigureOut">
              <a:rPr lang="it-IT" smtClean="0"/>
              <a:pPr/>
              <a:t>19/05/2022</a:t>
            </a:fld>
            <a:endParaRPr lang="it-IT"/>
          </a:p>
        </p:txBody>
      </p:sp>
      <p:sp>
        <p:nvSpPr>
          <p:cNvPr id="4" name="Segnaposto piè di pagina 3">
            <a:extLst>
              <a:ext uri="{FF2B5EF4-FFF2-40B4-BE49-F238E27FC236}">
                <a16:creationId xmlns:a16="http://schemas.microsoft.com/office/drawing/2014/main" id="{4C1DE4FE-629C-48C0-9E05-ED5A3D89CC86}"/>
              </a:ext>
            </a:extLst>
          </p:cNvPr>
          <p:cNvSpPr>
            <a:spLocks noGrp="1"/>
          </p:cNvSpPr>
          <p:nvPr>
            <p:ph type="ftr" sz="quarter" idx="2"/>
          </p:nvPr>
        </p:nvSpPr>
        <p:spPr>
          <a:xfrm>
            <a:off x="0" y="7183438"/>
            <a:ext cx="4633913" cy="37941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5D7561FC-783C-4785-AA94-D7990631E2DC}"/>
              </a:ext>
            </a:extLst>
          </p:cNvPr>
          <p:cNvSpPr>
            <a:spLocks noGrp="1"/>
          </p:cNvSpPr>
          <p:nvPr>
            <p:ph type="sldNum" sz="quarter" idx="3"/>
          </p:nvPr>
        </p:nvSpPr>
        <p:spPr>
          <a:xfrm>
            <a:off x="6057900" y="7183438"/>
            <a:ext cx="4632325" cy="379412"/>
          </a:xfrm>
          <a:prstGeom prst="rect">
            <a:avLst/>
          </a:prstGeom>
        </p:spPr>
        <p:txBody>
          <a:bodyPr vert="horz" lIns="91440" tIns="45720" rIns="91440" bIns="45720" rtlCol="0" anchor="b"/>
          <a:lstStyle>
            <a:lvl1pPr algn="r">
              <a:defRPr sz="1200"/>
            </a:lvl1pPr>
          </a:lstStyle>
          <a:p>
            <a:fld id="{9A0F0920-4ED5-4CEA-A8B2-CAA15B132FF6}" type="slidenum">
              <a:rPr lang="it-IT" smtClean="0"/>
              <a:pPr/>
              <a:t>‹N›</a:t>
            </a:fld>
            <a:endParaRPr lang="it-IT"/>
          </a:p>
        </p:txBody>
      </p:sp>
    </p:spTree>
    <p:extLst>
      <p:ext uri="{BB962C8B-B14F-4D97-AF65-F5344CB8AC3E}">
        <p14:creationId xmlns:p14="http://schemas.microsoft.com/office/powerpoint/2010/main" val="80558935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545914" y="2873536"/>
            <a:ext cx="3805201" cy="2470269"/>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3456804" y="2784164"/>
            <a:ext cx="3983426" cy="3341630"/>
          </a:xfrm>
          <a:prstGeom prst="rect">
            <a:avLst/>
          </a:prstGeom>
          <a:blipFill>
            <a:blip r:embed="rId3"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1323975" y="1114525"/>
            <a:ext cx="8045450" cy="494665"/>
          </a:xfrm>
          <a:prstGeom prst="rect">
            <a:avLst/>
          </a:prstGeom>
        </p:spPr>
        <p:txBody>
          <a:bodyPr wrap="square" lIns="0" tIns="0" rIns="0" bIns="0">
            <a:spAutoFit/>
          </a:bodyPr>
          <a:lstStyle>
            <a:lvl1pPr>
              <a:defRPr sz="3050" b="1" i="0" u="sng">
                <a:solidFill>
                  <a:srgbClr val="004415"/>
                </a:solidFill>
                <a:latin typeface="Times New Roman"/>
                <a:cs typeface="Times New Roman"/>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5/19/2022</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
        <p:nvSpPr>
          <p:cNvPr id="9" name="Titolo 1">
            <a:extLst>
              <a:ext uri="{FF2B5EF4-FFF2-40B4-BE49-F238E27FC236}">
                <a16:creationId xmlns:a16="http://schemas.microsoft.com/office/drawing/2014/main" id="{AF9B6E8C-B141-4E81-9EA1-5023D2CDBAD7}"/>
              </a:ext>
            </a:extLst>
          </p:cNvPr>
          <p:cNvSpPr txBox="1">
            <a:spLocks/>
          </p:cNvSpPr>
          <p:nvPr userDrawn="1"/>
        </p:nvSpPr>
        <p:spPr>
          <a:xfrm>
            <a:off x="2699792" y="274638"/>
            <a:ext cx="5987008" cy="868346"/>
          </a:xfrm>
          <a:prstGeom prst="rect">
            <a:avLst/>
          </a:prstGeom>
        </p:spPr>
        <p:txBody>
          <a:bodyPr/>
          <a:lstStyle>
            <a:lvl1pPr>
              <a:defRPr>
                <a:latin typeface="+mj-lt"/>
                <a:ea typeface="+mj-ea"/>
                <a:cs typeface="+mj-cs"/>
              </a:defRPr>
            </a:lvl1pPr>
          </a:lstStyle>
          <a:p>
            <a:pPr algn="l"/>
            <a:r>
              <a:rPr lang="it-IT" sz="3600" b="1" kern="0" dirty="0">
                <a:solidFill>
                  <a:srgbClr val="FC9914"/>
                </a:solidFill>
              </a:rPr>
              <a:t>Modelli 231</a:t>
            </a:r>
          </a:p>
        </p:txBody>
      </p:sp>
      <p:sp>
        <p:nvSpPr>
          <p:cNvPr id="10" name="Rettangolo 9">
            <a:extLst>
              <a:ext uri="{FF2B5EF4-FFF2-40B4-BE49-F238E27FC236}">
                <a16:creationId xmlns:a16="http://schemas.microsoft.com/office/drawing/2014/main" id="{3D5B34F3-193A-43FC-92EC-CA10A7F24CA0}"/>
              </a:ext>
            </a:extLst>
          </p:cNvPr>
          <p:cNvSpPr/>
          <p:nvPr userDrawn="1"/>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1" name="Connettore 1 7">
            <a:extLst>
              <a:ext uri="{FF2B5EF4-FFF2-40B4-BE49-F238E27FC236}">
                <a16:creationId xmlns:a16="http://schemas.microsoft.com/office/drawing/2014/main" id="{FE89FFDE-AD5C-4E13-BD17-8E464782B48A}"/>
              </a:ext>
            </a:extLst>
          </p:cNvPr>
          <p:cNvCxnSpPr>
            <a:cxnSpLocks/>
          </p:cNvCxnSpPr>
          <p:nvPr userDrawn="1"/>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2" name="Rettangolo 11">
            <a:extLst>
              <a:ext uri="{FF2B5EF4-FFF2-40B4-BE49-F238E27FC236}">
                <a16:creationId xmlns:a16="http://schemas.microsoft.com/office/drawing/2014/main" id="{8CDC90FC-B1EA-4F1D-ADB5-BD1AD2F8DBBE}"/>
              </a:ext>
            </a:extLst>
          </p:cNvPr>
          <p:cNvSpPr/>
          <p:nvPr userDrawn="1"/>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3" name="Immagine 12" descr="logo-new-sito.png">
            <a:extLst>
              <a:ext uri="{FF2B5EF4-FFF2-40B4-BE49-F238E27FC236}">
                <a16:creationId xmlns:a16="http://schemas.microsoft.com/office/drawing/2014/main" id="{11D6414F-AF1F-448A-81A0-22E872FFB935}"/>
              </a:ext>
            </a:extLst>
          </p:cNvPr>
          <p:cNvPicPr>
            <a:picLocks noChangeAspect="1"/>
          </p:cNvPicPr>
          <p:nvPr userDrawn="1"/>
        </p:nvPicPr>
        <p:blipFill>
          <a:blip r:embed="rId4" cstate="print"/>
          <a:stretch>
            <a:fillRect/>
          </a:stretch>
        </p:blipFill>
        <p:spPr>
          <a:xfrm>
            <a:off x="165099" y="6760118"/>
            <a:ext cx="2405547" cy="617220"/>
          </a:xfrm>
          <a:prstGeom prst="rect">
            <a:avLst/>
          </a:prstGeom>
        </p:spPr>
      </p:pic>
      <p:sp>
        <p:nvSpPr>
          <p:cNvPr id="14" name="CasellaDiTesto 13">
            <a:extLst>
              <a:ext uri="{FF2B5EF4-FFF2-40B4-BE49-F238E27FC236}">
                <a16:creationId xmlns:a16="http://schemas.microsoft.com/office/drawing/2014/main" id="{C2FEA9D5-18CE-4139-87DE-1390E84F79D0}"/>
              </a:ext>
            </a:extLst>
          </p:cNvPr>
          <p:cNvSpPr txBox="1"/>
          <p:nvPr userDrawn="1"/>
        </p:nvSpPr>
        <p:spPr>
          <a:xfrm>
            <a:off x="2722618" y="6853216"/>
            <a:ext cx="7424682" cy="400110"/>
          </a:xfrm>
          <a:prstGeom prst="rect">
            <a:avLst/>
          </a:prstGeom>
          <a:noFill/>
        </p:spPr>
        <p:txBody>
          <a:bodyPr wrap="square" rtlCol="0">
            <a:spAutoFit/>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it-IT" sz="1000" dirty="0">
                <a:solidFill>
                  <a:schemeClr val="tx1">
                    <a:lumMod val="85000"/>
                    <a:lumOff val="15000"/>
                  </a:schemeClr>
                </a:solidFill>
              </a:rPr>
              <a:t>Il presente materiale viene rilasciato ad uso esclusivo dei partecipanti al Webinar “Modelli 231”</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323975" y="1114525"/>
            <a:ext cx="8045450" cy="494665"/>
          </a:xfrm>
          <a:prstGeom prst="rect">
            <a:avLst/>
          </a:prstGeom>
        </p:spPr>
        <p:txBody>
          <a:bodyPr lIns="0" tIns="0" rIns="0" bIns="0"/>
          <a:lstStyle>
            <a:lvl1pPr>
              <a:defRPr sz="3050" b="1" i="0" u="sng">
                <a:solidFill>
                  <a:srgbClr val="004415"/>
                </a:solidFill>
                <a:latin typeface="Times New Roman"/>
                <a:cs typeface="Times New Roman"/>
              </a:defRPr>
            </a:lvl1pPr>
          </a:lstStyle>
          <a:p>
            <a:endParaRPr/>
          </a:p>
        </p:txBody>
      </p:sp>
      <p:sp>
        <p:nvSpPr>
          <p:cNvPr id="3" name="Holder 3"/>
          <p:cNvSpPr>
            <a:spLocks noGrp="1"/>
          </p:cNvSpPr>
          <p:nvPr>
            <p:ph type="body" idx="1"/>
          </p:nvPr>
        </p:nvSpPr>
        <p:spPr>
          <a:xfrm>
            <a:off x="1681118" y="1657333"/>
            <a:ext cx="7331163" cy="4611370"/>
          </a:xfrm>
          <a:prstGeom prst="rect">
            <a:avLst/>
          </a:prstGeom>
        </p:spPr>
        <p:txBody>
          <a:bodyPr lIns="0" tIns="0" rIns="0" bIns="0"/>
          <a:lstStyle>
            <a:lvl1pPr>
              <a:defRPr sz="2200" b="0" i="0">
                <a:solidFill>
                  <a:srgbClr val="FF0000"/>
                </a:solidFill>
                <a:latin typeface="Times New Roman"/>
                <a:cs typeface="Times New Roman"/>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5/19/2022</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323975" y="1114525"/>
            <a:ext cx="8045450" cy="494665"/>
          </a:xfrm>
          <a:prstGeom prst="rect">
            <a:avLst/>
          </a:prstGeom>
        </p:spPr>
        <p:txBody>
          <a:bodyPr lIns="0" tIns="0" rIns="0" bIns="0"/>
          <a:lstStyle>
            <a:lvl1pPr>
              <a:defRPr sz="3050" b="1" i="0" u="sng">
                <a:solidFill>
                  <a:srgbClr val="004415"/>
                </a:solidFill>
                <a:latin typeface="Times New Roman"/>
                <a:cs typeface="Times New Roman"/>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3635756" y="7033450"/>
            <a:ext cx="3421888" cy="378142"/>
          </a:xfrm>
          <a:prstGeom prst="rect">
            <a:avLst/>
          </a:prstGeom>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a:xfrm>
            <a:off x="534670" y="7033450"/>
            <a:ext cx="2459482" cy="378142"/>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5/19/2022</a:t>
            </a:fld>
            <a:endParaRPr lang="en-US"/>
          </a:p>
        </p:txBody>
      </p:sp>
      <p:sp>
        <p:nvSpPr>
          <p:cNvPr id="7" name="Holder 7"/>
          <p:cNvSpPr>
            <a:spLocks noGrp="1"/>
          </p:cNvSpPr>
          <p:nvPr>
            <p:ph type="sldNum" sz="quarter" idx="7"/>
          </p:nvPr>
        </p:nvSpPr>
        <p:spPr>
          <a:xfrm>
            <a:off x="7699248" y="7033450"/>
            <a:ext cx="2459482" cy="378142"/>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323975" y="1114525"/>
            <a:ext cx="8045450" cy="494665"/>
          </a:xfrm>
          <a:prstGeom prst="rect">
            <a:avLst/>
          </a:prstGeom>
        </p:spPr>
        <p:txBody>
          <a:bodyPr lIns="0" tIns="0" rIns="0" bIns="0"/>
          <a:lstStyle>
            <a:lvl1pPr>
              <a:defRPr sz="3050" b="1" i="0" u="sng">
                <a:solidFill>
                  <a:srgbClr val="004415"/>
                </a:solidFill>
                <a:latin typeface="Times New Roman"/>
                <a:cs typeface="Times New Roman"/>
              </a:defRPr>
            </a:lvl1pPr>
          </a:lstStyle>
          <a:p>
            <a:endParaRPr/>
          </a:p>
        </p:txBody>
      </p:sp>
      <p:sp>
        <p:nvSpPr>
          <p:cNvPr id="3" name="Holder 3"/>
          <p:cNvSpPr>
            <a:spLocks noGrp="1"/>
          </p:cNvSpPr>
          <p:nvPr>
            <p:ph type="ftr" sz="quarter" idx="5"/>
          </p:nvPr>
        </p:nvSpPr>
        <p:spPr>
          <a:xfrm>
            <a:off x="3635756" y="7033450"/>
            <a:ext cx="3421888" cy="378142"/>
          </a:xfrm>
          <a:prstGeom prst="rect">
            <a:avLst/>
          </a:prstGeom>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a:xfrm>
            <a:off x="534670" y="7033450"/>
            <a:ext cx="2459482" cy="378142"/>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5/19/2022</a:t>
            </a:fld>
            <a:endParaRPr lang="en-US"/>
          </a:p>
        </p:txBody>
      </p:sp>
      <p:sp>
        <p:nvSpPr>
          <p:cNvPr id="5" name="Holder 5"/>
          <p:cNvSpPr>
            <a:spLocks noGrp="1"/>
          </p:cNvSpPr>
          <p:nvPr>
            <p:ph type="sldNum" sz="quarter" idx="7"/>
          </p:nvPr>
        </p:nvSpPr>
        <p:spPr>
          <a:xfrm>
            <a:off x="7699248" y="7033450"/>
            <a:ext cx="2459482" cy="378142"/>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635756" y="7033450"/>
            <a:ext cx="3421888" cy="378142"/>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534670" y="7033450"/>
            <a:ext cx="2459482" cy="378142"/>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5/19/2022</a:t>
            </a:fld>
            <a:endParaRPr lang="en-US"/>
          </a:p>
        </p:txBody>
      </p:sp>
      <p:sp>
        <p:nvSpPr>
          <p:cNvPr id="4" name="Holder 4"/>
          <p:cNvSpPr>
            <a:spLocks noGrp="1"/>
          </p:cNvSpPr>
          <p:nvPr>
            <p:ph type="sldNum" sz="quarter" idx="7"/>
          </p:nvPr>
        </p:nvSpPr>
        <p:spPr>
          <a:xfrm>
            <a:off x="7699248" y="7033450"/>
            <a:ext cx="2459482" cy="378142"/>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45E706-EA23-4FA0-9D54-A41C579E337B}"/>
              </a:ext>
            </a:extLst>
          </p:cNvPr>
          <p:cNvSpPr>
            <a:spLocks noGrp="1"/>
          </p:cNvSpPr>
          <p:nvPr>
            <p:ph type="title"/>
          </p:nvPr>
        </p:nvSpPr>
        <p:spPr>
          <a:xfrm>
            <a:off x="735013" y="403225"/>
            <a:ext cx="9223375" cy="1460500"/>
          </a:xfrm>
          <a:prstGeom prst="rect">
            <a:avLst/>
          </a:prstGeom>
        </p:spPr>
        <p:txBody>
          <a:bodyPr/>
          <a:lstStyle/>
          <a:p>
            <a:r>
              <a:rPr lang="it-IT"/>
              <a:t>Fare clic per modificare lo stile del titolo dello schema</a:t>
            </a:r>
          </a:p>
        </p:txBody>
      </p:sp>
    </p:spTree>
    <p:extLst>
      <p:ext uri="{BB962C8B-B14F-4D97-AF65-F5344CB8AC3E}">
        <p14:creationId xmlns:p14="http://schemas.microsoft.com/office/powerpoint/2010/main" val="3444676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olo 1">
            <a:extLst>
              <a:ext uri="{FF2B5EF4-FFF2-40B4-BE49-F238E27FC236}">
                <a16:creationId xmlns:a16="http://schemas.microsoft.com/office/drawing/2014/main" id="{6991B77B-7765-438B-9164-39C7CE923A1C}"/>
              </a:ext>
            </a:extLst>
          </p:cNvPr>
          <p:cNvSpPr txBox="1">
            <a:spLocks/>
          </p:cNvSpPr>
          <p:nvPr userDrawn="1"/>
        </p:nvSpPr>
        <p:spPr>
          <a:xfrm>
            <a:off x="2699792" y="274638"/>
            <a:ext cx="5987008" cy="868346"/>
          </a:xfrm>
          <a:prstGeom prst="rect">
            <a:avLst/>
          </a:prstGeom>
        </p:spPr>
        <p:txBody>
          <a:bodyPr/>
          <a:lstStyle>
            <a:lvl1pPr>
              <a:defRPr>
                <a:latin typeface="+mj-lt"/>
                <a:ea typeface="+mj-ea"/>
                <a:cs typeface="+mj-cs"/>
              </a:defRPr>
            </a:lvl1pPr>
          </a:lstStyle>
          <a:p>
            <a:pPr algn="l"/>
            <a:r>
              <a:rPr lang="it-IT" sz="3600" b="1" kern="0" dirty="0">
                <a:solidFill>
                  <a:srgbClr val="FC9914"/>
                </a:solidFill>
              </a:rPr>
              <a:t>Modelli 231</a:t>
            </a:r>
          </a:p>
        </p:txBody>
      </p:sp>
      <p:sp>
        <p:nvSpPr>
          <p:cNvPr id="10" name="Rettangolo 9">
            <a:extLst>
              <a:ext uri="{FF2B5EF4-FFF2-40B4-BE49-F238E27FC236}">
                <a16:creationId xmlns:a16="http://schemas.microsoft.com/office/drawing/2014/main" id="{A55C5A27-2404-4AEF-8806-7B73DE7FD6D1}"/>
              </a:ext>
            </a:extLst>
          </p:cNvPr>
          <p:cNvSpPr/>
          <p:nvPr userDrawn="1"/>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1" name="Connettore 1 7">
            <a:extLst>
              <a:ext uri="{FF2B5EF4-FFF2-40B4-BE49-F238E27FC236}">
                <a16:creationId xmlns:a16="http://schemas.microsoft.com/office/drawing/2014/main" id="{8C8E0AA0-41A7-413B-87B3-3DAEABD1D44F}"/>
              </a:ext>
            </a:extLst>
          </p:cNvPr>
          <p:cNvCxnSpPr>
            <a:cxnSpLocks/>
          </p:cNvCxnSpPr>
          <p:nvPr userDrawn="1"/>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2" name="Rettangolo 11">
            <a:extLst>
              <a:ext uri="{FF2B5EF4-FFF2-40B4-BE49-F238E27FC236}">
                <a16:creationId xmlns:a16="http://schemas.microsoft.com/office/drawing/2014/main" id="{9A5E13D7-DAFA-48BF-9DBB-B4B224AD2464}"/>
              </a:ext>
            </a:extLst>
          </p:cNvPr>
          <p:cNvSpPr/>
          <p:nvPr userDrawn="1"/>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4" name="Immagine 13" descr="logo-new-sito.png">
            <a:extLst>
              <a:ext uri="{FF2B5EF4-FFF2-40B4-BE49-F238E27FC236}">
                <a16:creationId xmlns:a16="http://schemas.microsoft.com/office/drawing/2014/main" id="{1B678851-464E-42D9-AD68-E43FBD18FEB8}"/>
              </a:ext>
            </a:extLst>
          </p:cNvPr>
          <p:cNvPicPr>
            <a:picLocks noChangeAspect="1"/>
          </p:cNvPicPr>
          <p:nvPr userDrawn="1"/>
        </p:nvPicPr>
        <p:blipFill>
          <a:blip r:embed="rId8" cstate="print"/>
          <a:stretch>
            <a:fillRect/>
          </a:stretch>
        </p:blipFill>
        <p:spPr>
          <a:xfrm>
            <a:off x="165099" y="6760118"/>
            <a:ext cx="2405547" cy="617220"/>
          </a:xfrm>
          <a:prstGeom prst="rect">
            <a:avLst/>
          </a:prstGeom>
        </p:spPr>
      </p:pic>
      <p:sp>
        <p:nvSpPr>
          <p:cNvPr id="15" name="CasellaDiTesto 14">
            <a:extLst>
              <a:ext uri="{FF2B5EF4-FFF2-40B4-BE49-F238E27FC236}">
                <a16:creationId xmlns:a16="http://schemas.microsoft.com/office/drawing/2014/main" id="{ACD7DF46-AD65-423D-ACC1-B3471E8EF6BA}"/>
              </a:ext>
            </a:extLst>
          </p:cNvPr>
          <p:cNvSpPr txBox="1"/>
          <p:nvPr userDrawn="1"/>
        </p:nvSpPr>
        <p:spPr>
          <a:xfrm>
            <a:off x="2722618" y="6853216"/>
            <a:ext cx="7424682" cy="400110"/>
          </a:xfrm>
          <a:prstGeom prst="rect">
            <a:avLst/>
          </a:prstGeom>
          <a:noFill/>
        </p:spPr>
        <p:txBody>
          <a:bodyPr wrap="square" rtlCol="0">
            <a:spAutoFit/>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it-IT" sz="1000" dirty="0">
                <a:solidFill>
                  <a:schemeClr val="tx1">
                    <a:lumMod val="85000"/>
                    <a:lumOff val="15000"/>
                  </a:schemeClr>
                </a:solidFill>
              </a:rPr>
              <a:t>Il presente materiale viene rilasciato ad uso esclusivo dei partecipanti al Webinar “Modelli 231”</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f.finanze.it/DocTribFrontend/getAttoNormativoDetail.do?ACTION=getArticolo&amp;id=%7bB6A30FC0-024A-4F93-8663-CE921D8AC7C4%7d&amp;codiceOrdinamento=200005000000000&amp;articolo=Articolo%2050"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informazionefiscale.it/appalti-pubblici-covid-anac-imprese-difficolta-requisiti-flessibili"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appaltiecontratti.it/tid/5442764"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appaltiecontratti.it/tid/5442827" TargetMode="External"/><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amera.it/parlam/leggi/deleghe/06198dl.htm"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f.finanze.it/DocTribFrontend/getAttoNormativoDetail.do?ACTION=getSommario&amp;id=%7b472E7B20-E6D6-4339-87D5-994388357483%7d"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ef.finanze.it/DocTribFrontend/getAttoNormativoDetail.do?ACTION=getSommario&amp;id=%7b472E7B20-E6D6-4339-87D5-994388357483%7d"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Rettangolo 14">
            <a:extLst>
              <a:ext uri="{FF2B5EF4-FFF2-40B4-BE49-F238E27FC236}">
                <a16:creationId xmlns:a16="http://schemas.microsoft.com/office/drawing/2014/main" id="{B65A06DB-6A4C-4A7A-A0AB-388D88965610}"/>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6" name="Connettore 1 7">
            <a:extLst>
              <a:ext uri="{FF2B5EF4-FFF2-40B4-BE49-F238E27FC236}">
                <a16:creationId xmlns:a16="http://schemas.microsoft.com/office/drawing/2014/main" id="{59486889-8763-49D3-B46A-4D1D686FA819}"/>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7" name="Rettangolo 16">
            <a:extLst>
              <a:ext uri="{FF2B5EF4-FFF2-40B4-BE49-F238E27FC236}">
                <a16:creationId xmlns:a16="http://schemas.microsoft.com/office/drawing/2014/main" id="{1BBC6230-441D-41D8-AA84-BB33A8D51A65}"/>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8" name="Immagine 17" descr="logo-new-sito.png">
            <a:extLst>
              <a:ext uri="{FF2B5EF4-FFF2-40B4-BE49-F238E27FC236}">
                <a16:creationId xmlns:a16="http://schemas.microsoft.com/office/drawing/2014/main" id="{4C7F80A1-409B-4588-8786-E04EFE24C7FC}"/>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9" name="CasellaDiTesto 18">
            <a:extLst>
              <a:ext uri="{FF2B5EF4-FFF2-40B4-BE49-F238E27FC236}">
                <a16:creationId xmlns:a16="http://schemas.microsoft.com/office/drawing/2014/main" id="{DCAE4DED-C66F-45E4-84D7-59C7D1F144FA}"/>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9" name="Titolo 1">
            <a:extLst>
              <a:ext uri="{FF2B5EF4-FFF2-40B4-BE49-F238E27FC236}">
                <a16:creationId xmlns:a16="http://schemas.microsoft.com/office/drawing/2014/main" id="{7526BD4B-E158-4713-A87F-AD7CA1DC0D06}"/>
              </a:ext>
            </a:extLst>
          </p:cNvPr>
          <p:cNvSpPr txBox="1">
            <a:spLocks/>
          </p:cNvSpPr>
          <p:nvPr/>
        </p:nvSpPr>
        <p:spPr>
          <a:xfrm>
            <a:off x="2714547" y="147258"/>
            <a:ext cx="7828508" cy="868346"/>
          </a:xfrm>
          <a:prstGeom prst="rect">
            <a:avLst/>
          </a:prstGeom>
        </p:spPr>
        <p:txBody>
          <a:bodyPr/>
          <a:lstStyle>
            <a:lvl1pPr>
              <a:defRPr>
                <a:latin typeface="+mj-lt"/>
                <a:ea typeface="+mj-ea"/>
                <a:cs typeface="+mj-cs"/>
              </a:defRPr>
            </a:lvl1pPr>
          </a:lstStyle>
          <a:p>
            <a:r>
              <a:rPr lang="it-IT" sz="2500" b="1" kern="0" dirty="0">
                <a:solidFill>
                  <a:srgbClr val="FC9914"/>
                </a:solidFill>
              </a:rPr>
              <a:t>Appalti e parità di genere: le linee guida di attuazione del PNRR</a:t>
            </a:r>
          </a:p>
        </p:txBody>
      </p:sp>
      <p:pic>
        <p:nvPicPr>
          <p:cNvPr id="3" name="Immagine 2">
            <a:extLst>
              <a:ext uri="{FF2B5EF4-FFF2-40B4-BE49-F238E27FC236}">
                <a16:creationId xmlns:a16="http://schemas.microsoft.com/office/drawing/2014/main" id="{C86313A2-B834-4E2D-9F54-A3D1819EF69F}"/>
              </a:ext>
            </a:extLst>
          </p:cNvPr>
          <p:cNvPicPr>
            <a:picLocks noChangeAspect="1"/>
          </p:cNvPicPr>
          <p:nvPr/>
        </p:nvPicPr>
        <p:blipFill rotWithShape="1">
          <a:blip r:embed="rId3">
            <a:extLst>
              <a:ext uri="{28A0092B-C50C-407E-A947-70E740481C1C}">
                <a14:useLocalDpi xmlns:a14="http://schemas.microsoft.com/office/drawing/2010/main" val="0"/>
              </a:ext>
            </a:extLst>
          </a:blip>
          <a:srcRect t="1186"/>
          <a:stretch/>
        </p:blipFill>
        <p:spPr>
          <a:xfrm>
            <a:off x="-1" y="1053391"/>
            <a:ext cx="10693399" cy="554743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274F88D0-8950-42F2-8878-EB8D85BB2AF8}"/>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341C104F-A09C-4795-B5A4-15AF2398123E}"/>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ABBDA30E-D18B-4CA6-9A03-24AE7D19B576}"/>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A5626195-0B8B-4376-A71B-F0441ED8B625}"/>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F74C6D7B-1632-4033-AB97-2F49EBD21A73}"/>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722618" y="147258"/>
            <a:ext cx="7828508" cy="868346"/>
          </a:xfrm>
          <a:prstGeom prst="rect">
            <a:avLst/>
          </a:prstGeom>
        </p:spPr>
        <p:txBody>
          <a:bodyPr/>
          <a:lstStyle>
            <a:lvl1pPr>
              <a:defRPr>
                <a:latin typeface="+mj-lt"/>
                <a:ea typeface="+mj-ea"/>
                <a:cs typeface="+mj-cs"/>
              </a:defRPr>
            </a:lvl1pPr>
          </a:lstStyle>
          <a:p>
            <a:endParaRPr lang="it-IT" sz="1600" b="1" kern="0" dirty="0">
              <a:solidFill>
                <a:srgbClr val="FC9914"/>
              </a:solidFill>
            </a:endParaRPr>
          </a:p>
        </p:txBody>
      </p:sp>
      <p:sp>
        <p:nvSpPr>
          <p:cNvPr id="15" name="CasellaDiTesto 14">
            <a:extLst>
              <a:ext uri="{FF2B5EF4-FFF2-40B4-BE49-F238E27FC236}">
                <a16:creationId xmlns:a16="http://schemas.microsoft.com/office/drawing/2014/main" id="{55C29E76-0F90-4010-BC89-6BCFD6571D84}"/>
              </a:ext>
            </a:extLst>
          </p:cNvPr>
          <p:cNvSpPr txBox="1"/>
          <p:nvPr/>
        </p:nvSpPr>
        <p:spPr>
          <a:xfrm>
            <a:off x="2832099" y="438806"/>
            <a:ext cx="5195651" cy="400110"/>
          </a:xfrm>
          <a:prstGeom prst="rect">
            <a:avLst/>
          </a:prstGeom>
          <a:noFill/>
        </p:spPr>
        <p:txBody>
          <a:bodyPr wrap="square">
            <a:spAutoFit/>
          </a:bodyPr>
          <a:lstStyle/>
          <a:p>
            <a:r>
              <a:rPr lang="it-IT" sz="2000" b="1" kern="0" dirty="0">
                <a:solidFill>
                  <a:srgbClr val="FC9914"/>
                </a:solidFill>
                <a:latin typeface="+mj-lt"/>
                <a:ea typeface="+mj-ea"/>
                <a:cs typeface="+mj-cs"/>
              </a:rPr>
              <a:t>Le deroghe  e la clausola sociale </a:t>
            </a:r>
          </a:p>
        </p:txBody>
      </p:sp>
      <p:sp>
        <p:nvSpPr>
          <p:cNvPr id="17" name="CasellaDiTesto 16">
            <a:extLst>
              <a:ext uri="{FF2B5EF4-FFF2-40B4-BE49-F238E27FC236}">
                <a16:creationId xmlns:a16="http://schemas.microsoft.com/office/drawing/2014/main" id="{BCDEEF57-D26E-49B4-BEA5-751A8F65A05F}"/>
              </a:ext>
            </a:extLst>
          </p:cNvPr>
          <p:cNvSpPr txBox="1"/>
          <p:nvPr/>
        </p:nvSpPr>
        <p:spPr>
          <a:xfrm>
            <a:off x="165100" y="1501195"/>
            <a:ext cx="7543800" cy="5293757"/>
          </a:xfrm>
          <a:prstGeom prst="rect">
            <a:avLst/>
          </a:prstGeom>
          <a:noFill/>
        </p:spPr>
        <p:txBody>
          <a:bodyPr wrap="square">
            <a:spAutoFit/>
          </a:bodyPr>
          <a:lstStyle/>
          <a:p>
            <a:pPr algn="just"/>
            <a:r>
              <a:rPr lang="it-IT" sz="1800" dirty="0">
                <a:solidFill>
                  <a:srgbClr val="000000"/>
                </a:solidFill>
                <a:effectLst/>
                <a:latin typeface="PT Serif" panose="020A0603040505020204" pitchFamily="18" charset="0"/>
                <a:ea typeface="Times New Roman" panose="02020603050405020304" pitchFamily="18" charset="0"/>
              </a:rPr>
              <a:t> </a:t>
            </a:r>
            <a:r>
              <a:rPr lang="it-IT" sz="1600" dirty="0">
                <a:solidFill>
                  <a:srgbClr val="000000"/>
                </a:solidFill>
                <a:effectLst/>
                <a:latin typeface="PT Serif" panose="020A0603040505020204" pitchFamily="18" charset="0"/>
                <a:ea typeface="Times New Roman" panose="02020603050405020304" pitchFamily="18" charset="0"/>
              </a:rPr>
              <a:t>Le linee guida consentono peraltro, nel quadro delle deroghe di motivare la mancata applicazione delle misure, tra l'altro, </a:t>
            </a:r>
            <a:r>
              <a:rPr lang="it-IT" sz="1600" i="1" dirty="0">
                <a:solidFill>
                  <a:srgbClr val="000000"/>
                </a:solidFill>
                <a:effectLst/>
                <a:latin typeface="PT Serif" panose="020A0603040505020204" pitchFamily="18" charset="0"/>
                <a:ea typeface="Times New Roman" panose="02020603050405020304" pitchFamily="18" charset="0"/>
              </a:rPr>
              <a:t>"ai casi di affidamenti diretti per importi di modico valore o di procedure che prevedano un numero di assunzioni inferiore a tre unità di personale, all'assunzione di personale con abilitazioni tali da rendere la platea dei potenziali interessati alle assunzioni limitata nel breve periodo, a procedure per somma urgenza o protezione civile o, comunque, altrimenti giustificate da specifiche ragioni di urgenza. Ad ogni modo, nel caso in cui si ravvisi il contrasto con i predetti obiettivi, la stazione appaltante dovrà fornire evidenza del suddetto contrasto per ogni tipologia di obiettivo suindicato</a:t>
            </a:r>
            <a:r>
              <a:rPr lang="it-IT" sz="1600" dirty="0">
                <a:solidFill>
                  <a:srgbClr val="000000"/>
                </a:solidFill>
                <a:effectLst/>
                <a:latin typeface="PT Serif" panose="020A0603040505020204" pitchFamily="18" charset="0"/>
                <a:ea typeface="Times New Roman" panose="02020603050405020304" pitchFamily="18" charset="0"/>
              </a:rPr>
              <a:t>".    </a:t>
            </a:r>
            <a:endParaRPr lang="it-IT" sz="1600" dirty="0">
              <a:effectLst/>
              <a:latin typeface="Times New Roman" panose="02020603050405020304" pitchFamily="18" charset="0"/>
              <a:ea typeface="Times New Roman" panose="02020603050405020304" pitchFamily="18" charset="0"/>
            </a:endParaRPr>
          </a:p>
          <a:p>
            <a:pPr algn="just"/>
            <a:r>
              <a:rPr lang="it-IT" sz="1600" dirty="0">
                <a:effectLst/>
                <a:latin typeface="PT Serif" panose="020A0603040505020204" pitchFamily="18" charset="0"/>
                <a:ea typeface="Times New Roman" panose="02020603050405020304" pitchFamily="18" charset="0"/>
              </a:rPr>
              <a:t> </a:t>
            </a:r>
            <a:endParaRPr lang="it-IT" sz="1600" dirty="0">
              <a:effectLst/>
              <a:latin typeface="Times New Roman" panose="02020603050405020304" pitchFamily="18" charset="0"/>
              <a:ea typeface="Times New Roman" panose="02020603050405020304" pitchFamily="18" charset="0"/>
            </a:endParaRPr>
          </a:p>
          <a:p>
            <a:pPr algn="just"/>
            <a:r>
              <a:rPr lang="it-IT" sz="1600" i="1" dirty="0">
                <a:solidFill>
                  <a:srgbClr val="000000"/>
                </a:solidFill>
                <a:effectLst/>
                <a:latin typeface="PT Serif" panose="020A0603040505020204" pitchFamily="18" charset="0"/>
                <a:ea typeface="Times New Roman" panose="02020603050405020304" pitchFamily="18" charset="0"/>
              </a:rPr>
              <a:t>Per quanto attiene all'occupazione giovanile, la motivazione, a sostegno della deroga all'obbligo di assicurare una quota pari almeno al 30 per cento di nuove assunzioni di giovani, potrebbe considerare i casi in cui esigenze specifiche correlate alle caratteristiche delle mansioni da svolgere per l'esecuzione del contratto o per la realizzazione di attività ad esso connesse o strumentali, richiedano, per oltre il 70 per cento delle nuove assunzioni, una pregressa esperienza o specializzazione tali da rendere la fascia anagrafica giovanile con esse incompatibile, quale, a titolo esemplificativo, quella corrispondente ad un arco temporale </a:t>
            </a:r>
            <a:r>
              <a:rPr lang="it-IT" sz="1600" i="1" dirty="0" err="1">
                <a:solidFill>
                  <a:srgbClr val="000000"/>
                </a:solidFill>
                <a:effectLst/>
                <a:latin typeface="PT Serif" panose="020A0603040505020204" pitchFamily="18" charset="0"/>
                <a:ea typeface="Times New Roman" panose="02020603050405020304" pitchFamily="18" charset="0"/>
              </a:rPr>
              <a:t>ultraquindicennale</a:t>
            </a:r>
            <a:r>
              <a:rPr lang="it-IT" sz="1600" i="1" dirty="0">
                <a:solidFill>
                  <a:srgbClr val="000000"/>
                </a:solidFill>
                <a:effectLst/>
                <a:latin typeface="PT Serif" panose="020A0603040505020204" pitchFamily="18" charset="0"/>
                <a:ea typeface="Times New Roman" panose="02020603050405020304" pitchFamily="18" charset="0"/>
              </a:rPr>
              <a:t>. In tali casi, quindi, la stazione appaltante potrà individuare la riduzione della quota da applicare ritenuta più congrua, motivando, in modo analitico, la necessità della predetta esperienza</a:t>
            </a:r>
            <a:r>
              <a:rPr lang="it-IT" sz="1600" dirty="0">
                <a:solidFill>
                  <a:srgbClr val="000000"/>
                </a:solidFill>
                <a:effectLst/>
                <a:latin typeface="PT Serif" panose="020A0603040505020204" pitchFamily="18" charset="0"/>
                <a:ea typeface="Times New Roman" panose="02020603050405020304" pitchFamily="18" charset="0"/>
              </a:rPr>
              <a:t>".</a:t>
            </a:r>
            <a:endParaRPr lang="it-IT"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02875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274F88D0-8950-42F2-8878-EB8D85BB2AF8}"/>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341C104F-A09C-4795-B5A4-15AF2398123E}"/>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ABBDA30E-D18B-4CA6-9A03-24AE7D19B576}"/>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A5626195-0B8B-4376-A71B-F0441ED8B625}"/>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F74C6D7B-1632-4033-AB97-2F49EBD21A73}"/>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722618" y="147258"/>
            <a:ext cx="7828508" cy="868346"/>
          </a:xfrm>
          <a:prstGeom prst="rect">
            <a:avLst/>
          </a:prstGeom>
        </p:spPr>
        <p:txBody>
          <a:bodyPr/>
          <a:lstStyle>
            <a:lvl1pPr>
              <a:defRPr>
                <a:latin typeface="+mj-lt"/>
                <a:ea typeface="+mj-ea"/>
                <a:cs typeface="+mj-cs"/>
              </a:defRPr>
            </a:lvl1pPr>
          </a:lstStyle>
          <a:p>
            <a:endParaRPr lang="it-IT" sz="1600" b="1" kern="0" dirty="0">
              <a:solidFill>
                <a:srgbClr val="FC9914"/>
              </a:solidFill>
            </a:endParaRPr>
          </a:p>
        </p:txBody>
      </p:sp>
      <p:sp>
        <p:nvSpPr>
          <p:cNvPr id="15" name="CasellaDiTesto 14">
            <a:extLst>
              <a:ext uri="{FF2B5EF4-FFF2-40B4-BE49-F238E27FC236}">
                <a16:creationId xmlns:a16="http://schemas.microsoft.com/office/drawing/2014/main" id="{55C29E76-0F90-4010-BC89-6BCFD6571D84}"/>
              </a:ext>
            </a:extLst>
          </p:cNvPr>
          <p:cNvSpPr txBox="1"/>
          <p:nvPr/>
        </p:nvSpPr>
        <p:spPr>
          <a:xfrm>
            <a:off x="2832099" y="438806"/>
            <a:ext cx="5195651" cy="400110"/>
          </a:xfrm>
          <a:prstGeom prst="rect">
            <a:avLst/>
          </a:prstGeom>
          <a:noFill/>
        </p:spPr>
        <p:txBody>
          <a:bodyPr wrap="square">
            <a:spAutoFit/>
          </a:bodyPr>
          <a:lstStyle/>
          <a:p>
            <a:r>
              <a:rPr lang="it-IT" sz="2000" b="1" kern="0" dirty="0">
                <a:solidFill>
                  <a:srgbClr val="FC9914"/>
                </a:solidFill>
                <a:latin typeface="+mj-lt"/>
                <a:ea typeface="+mj-ea"/>
                <a:cs typeface="+mj-cs"/>
              </a:rPr>
              <a:t>Le deroghe  e la clausola sociale </a:t>
            </a:r>
          </a:p>
        </p:txBody>
      </p:sp>
      <p:sp>
        <p:nvSpPr>
          <p:cNvPr id="17" name="CasellaDiTesto 16">
            <a:extLst>
              <a:ext uri="{FF2B5EF4-FFF2-40B4-BE49-F238E27FC236}">
                <a16:creationId xmlns:a16="http://schemas.microsoft.com/office/drawing/2014/main" id="{BCDEEF57-D26E-49B4-BEA5-751A8F65A05F}"/>
              </a:ext>
            </a:extLst>
          </p:cNvPr>
          <p:cNvSpPr txBox="1"/>
          <p:nvPr/>
        </p:nvSpPr>
        <p:spPr>
          <a:xfrm>
            <a:off x="199242" y="980520"/>
            <a:ext cx="9719457" cy="369332"/>
          </a:xfrm>
          <a:prstGeom prst="rect">
            <a:avLst/>
          </a:prstGeom>
          <a:noFill/>
        </p:spPr>
        <p:txBody>
          <a:bodyPr wrap="square">
            <a:spAutoFit/>
          </a:bodyPr>
          <a:lstStyle/>
          <a:p>
            <a:pPr algn="just"/>
            <a:r>
              <a:rPr lang="it-IT" sz="1800" dirty="0">
                <a:solidFill>
                  <a:srgbClr val="000000"/>
                </a:solidFill>
                <a:effectLst/>
                <a:latin typeface="PT Serif" panose="020A0603040505020204" pitchFamily="18" charset="0"/>
                <a:ea typeface="Times New Roman" panose="02020603050405020304" pitchFamily="18" charset="0"/>
              </a:rPr>
              <a:t> </a:t>
            </a:r>
            <a:endParaRPr lang="it-IT" sz="2400" dirty="0">
              <a:effectLst/>
              <a:latin typeface="Times New Roman" panose="02020603050405020304" pitchFamily="18" charset="0"/>
              <a:ea typeface="Times New Roman" panose="02020603050405020304" pitchFamily="18" charset="0"/>
            </a:endParaRPr>
          </a:p>
        </p:txBody>
      </p:sp>
      <p:sp>
        <p:nvSpPr>
          <p:cNvPr id="16" name="CasellaDiTesto 15">
            <a:extLst>
              <a:ext uri="{FF2B5EF4-FFF2-40B4-BE49-F238E27FC236}">
                <a16:creationId xmlns:a16="http://schemas.microsoft.com/office/drawing/2014/main" id="{7B23955F-340A-4785-BE0B-0E757D26857C}"/>
              </a:ext>
            </a:extLst>
          </p:cNvPr>
          <p:cNvSpPr txBox="1"/>
          <p:nvPr/>
        </p:nvSpPr>
        <p:spPr>
          <a:xfrm>
            <a:off x="774699" y="2646045"/>
            <a:ext cx="6705601" cy="3416320"/>
          </a:xfrm>
          <a:prstGeom prst="rect">
            <a:avLst/>
          </a:prstGeom>
          <a:noFill/>
        </p:spPr>
        <p:txBody>
          <a:bodyPr wrap="square">
            <a:spAutoFit/>
          </a:bodyPr>
          <a:lstStyle/>
          <a:p>
            <a:pPr algn="just"/>
            <a:r>
              <a:rPr lang="it-IT" sz="1800" dirty="0">
                <a:solidFill>
                  <a:srgbClr val="000000"/>
                </a:solidFill>
                <a:effectLst/>
                <a:latin typeface="PT Serif" panose="020A0603040505020204" pitchFamily="18" charset="0"/>
                <a:ea typeface="Times New Roman" panose="02020603050405020304" pitchFamily="18" charset="0"/>
              </a:rPr>
              <a:t>Tra le questioni più avvertite si pone quella del rapporto tra la disciplina generale delle clausole di stabilità occupazionale di cui all'art. 50 del Codice e la disciplina speciale dell'art. 47 del DL 77/2021. Le linee guida, nel quadro delle deroghe ammesse ai sensi del comma 7 dell'art. 47 DL 77/2021, forniscono a riguardo la seguente indicazione: </a:t>
            </a:r>
            <a:r>
              <a:rPr lang="it-IT" sz="1800" i="1" dirty="0">
                <a:solidFill>
                  <a:srgbClr val="000000"/>
                </a:solidFill>
                <a:effectLst/>
                <a:latin typeface="PT Serif" panose="020A0603040505020204" pitchFamily="18" charset="0"/>
                <a:ea typeface="Times New Roman" panose="02020603050405020304" pitchFamily="18" charset="0"/>
              </a:rPr>
              <a:t>"... in tutti casi in cui nelle nuove assunzioni intervengono clausole sociali di riassorbimento occupazionale - come pu</a:t>
            </a:r>
            <a:r>
              <a:rPr lang="it-IT" sz="1800" i="1" dirty="0">
                <a:solidFill>
                  <a:srgbClr val="000000"/>
                </a:solidFill>
                <a:effectLst/>
                <a:latin typeface="PT Serif" panose="020A0603040505020204" pitchFamily="18" charset="0"/>
                <a:ea typeface="Times New Roman" panose="02020603050405020304" pitchFamily="18" charset="0"/>
                <a:cs typeface="PT Serif" panose="020A0603040505020204" pitchFamily="18" charset="0"/>
              </a:rPr>
              <a:t>ò</a:t>
            </a:r>
            <a:r>
              <a:rPr lang="it-IT" sz="1800" i="1" dirty="0">
                <a:solidFill>
                  <a:srgbClr val="000000"/>
                </a:solidFill>
                <a:effectLst/>
                <a:latin typeface="PT Serif" panose="020A0603040505020204" pitchFamily="18" charset="0"/>
                <a:ea typeface="Times New Roman" panose="02020603050405020304" pitchFamily="18" charset="0"/>
              </a:rPr>
              <a:t> accadere nel cambio di appalti di servizi - la deroga pu</a:t>
            </a:r>
            <a:r>
              <a:rPr lang="it-IT" sz="1800" i="1" dirty="0">
                <a:solidFill>
                  <a:srgbClr val="000000"/>
                </a:solidFill>
                <a:effectLst/>
                <a:latin typeface="PT Serif" panose="020A0603040505020204" pitchFamily="18" charset="0"/>
                <a:ea typeface="Times New Roman" panose="02020603050405020304" pitchFamily="18" charset="0"/>
                <a:cs typeface="PT Serif" panose="020A0603040505020204" pitchFamily="18" charset="0"/>
              </a:rPr>
              <a:t>ò</a:t>
            </a:r>
            <a:r>
              <a:rPr lang="it-IT" sz="1800" i="1" dirty="0">
                <a:solidFill>
                  <a:srgbClr val="000000"/>
                </a:solidFill>
                <a:effectLst/>
                <a:latin typeface="PT Serif" panose="020A0603040505020204" pitchFamily="18" charset="0"/>
                <a:ea typeface="Times New Roman" panose="02020603050405020304" pitchFamily="18" charset="0"/>
              </a:rPr>
              <a:t> trovare adeguata motivazione nell'obiettivo di garantire stabilit</a:t>
            </a:r>
            <a:r>
              <a:rPr lang="it-IT" sz="1800" i="1" dirty="0">
                <a:solidFill>
                  <a:srgbClr val="000000"/>
                </a:solidFill>
                <a:effectLst/>
                <a:latin typeface="PT Serif" panose="020A0603040505020204" pitchFamily="18" charset="0"/>
                <a:ea typeface="Times New Roman" panose="02020603050405020304" pitchFamily="18" charset="0"/>
                <a:cs typeface="PT Serif" panose="020A0603040505020204" pitchFamily="18" charset="0"/>
              </a:rPr>
              <a:t>à</a:t>
            </a:r>
            <a:r>
              <a:rPr lang="it-IT" sz="1800" i="1" dirty="0">
                <a:solidFill>
                  <a:srgbClr val="000000"/>
                </a:solidFill>
                <a:effectLst/>
                <a:latin typeface="PT Serif" panose="020A0603040505020204" pitchFamily="18" charset="0"/>
                <a:ea typeface="Times New Roman" panose="02020603050405020304" pitchFamily="18" charset="0"/>
              </a:rPr>
              <a:t> occupazionale agli addetti che escono da una precedente fornitura</a:t>
            </a:r>
            <a:r>
              <a:rPr lang="it-IT" sz="1800" dirty="0">
                <a:solidFill>
                  <a:srgbClr val="000000"/>
                </a:solidFill>
                <a:effectLst/>
                <a:latin typeface="PT Serif" panose="020A0603040505020204" pitchFamily="18" charset="0"/>
                <a:ea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endParaRPr>
          </a:p>
          <a:p>
            <a:pPr algn="just"/>
            <a:r>
              <a:rPr lang="it-IT" sz="1800" dirty="0">
                <a:effectLst/>
                <a:latin typeface="PT Serif" panose="020A0603040505020204" pitchFamily="18" charset="0"/>
                <a:ea typeface="Times New Roman" panose="02020603050405020304" pitchFamily="18" charset="0"/>
              </a:rPr>
              <a:t> </a:t>
            </a: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12343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274F88D0-8950-42F2-8878-EB8D85BB2AF8}"/>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341C104F-A09C-4795-B5A4-15AF2398123E}"/>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ABBDA30E-D18B-4CA6-9A03-24AE7D19B576}"/>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A5626195-0B8B-4376-A71B-F0441ED8B625}"/>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F74C6D7B-1632-4033-AB97-2F49EBD21A73}"/>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722618" y="147258"/>
            <a:ext cx="7828508" cy="868346"/>
          </a:xfrm>
          <a:prstGeom prst="rect">
            <a:avLst/>
          </a:prstGeom>
        </p:spPr>
        <p:txBody>
          <a:bodyPr/>
          <a:lstStyle>
            <a:lvl1pPr>
              <a:defRPr>
                <a:latin typeface="+mj-lt"/>
                <a:ea typeface="+mj-ea"/>
                <a:cs typeface="+mj-cs"/>
              </a:defRPr>
            </a:lvl1pPr>
          </a:lstStyle>
          <a:p>
            <a:endParaRPr lang="it-IT" sz="1600" b="1" kern="0" dirty="0">
              <a:solidFill>
                <a:srgbClr val="FC9914"/>
              </a:solidFill>
            </a:endParaRPr>
          </a:p>
        </p:txBody>
      </p:sp>
      <p:sp>
        <p:nvSpPr>
          <p:cNvPr id="15" name="CasellaDiTesto 14">
            <a:extLst>
              <a:ext uri="{FF2B5EF4-FFF2-40B4-BE49-F238E27FC236}">
                <a16:creationId xmlns:a16="http://schemas.microsoft.com/office/drawing/2014/main" id="{55C29E76-0F90-4010-BC89-6BCFD6571D84}"/>
              </a:ext>
            </a:extLst>
          </p:cNvPr>
          <p:cNvSpPr txBox="1"/>
          <p:nvPr/>
        </p:nvSpPr>
        <p:spPr>
          <a:xfrm>
            <a:off x="2832099" y="438806"/>
            <a:ext cx="5195651" cy="400110"/>
          </a:xfrm>
          <a:prstGeom prst="rect">
            <a:avLst/>
          </a:prstGeom>
          <a:noFill/>
        </p:spPr>
        <p:txBody>
          <a:bodyPr wrap="square">
            <a:spAutoFit/>
          </a:bodyPr>
          <a:lstStyle/>
          <a:p>
            <a:r>
              <a:rPr lang="it-IT" sz="2000" b="1" kern="0" dirty="0">
                <a:solidFill>
                  <a:srgbClr val="FC9914"/>
                </a:solidFill>
                <a:latin typeface="+mj-lt"/>
                <a:ea typeface="+mj-ea"/>
                <a:cs typeface="+mj-cs"/>
              </a:rPr>
              <a:t>Nella parità di genere le donne valgono doppie </a:t>
            </a:r>
          </a:p>
        </p:txBody>
      </p:sp>
      <p:sp>
        <p:nvSpPr>
          <p:cNvPr id="17" name="CasellaDiTesto 16">
            <a:extLst>
              <a:ext uri="{FF2B5EF4-FFF2-40B4-BE49-F238E27FC236}">
                <a16:creationId xmlns:a16="http://schemas.microsoft.com/office/drawing/2014/main" id="{BCDEEF57-D26E-49B4-BEA5-751A8F65A05F}"/>
              </a:ext>
            </a:extLst>
          </p:cNvPr>
          <p:cNvSpPr txBox="1"/>
          <p:nvPr/>
        </p:nvSpPr>
        <p:spPr>
          <a:xfrm>
            <a:off x="199242" y="980520"/>
            <a:ext cx="9719457" cy="369332"/>
          </a:xfrm>
          <a:prstGeom prst="rect">
            <a:avLst/>
          </a:prstGeom>
          <a:noFill/>
        </p:spPr>
        <p:txBody>
          <a:bodyPr wrap="square">
            <a:spAutoFit/>
          </a:bodyPr>
          <a:lstStyle/>
          <a:p>
            <a:pPr algn="just"/>
            <a:r>
              <a:rPr lang="it-IT" sz="1800" dirty="0">
                <a:solidFill>
                  <a:srgbClr val="000000"/>
                </a:solidFill>
                <a:effectLst/>
                <a:latin typeface="PT Serif" panose="020A0603040505020204" pitchFamily="18" charset="0"/>
                <a:ea typeface="Times New Roman" panose="02020603050405020304" pitchFamily="18" charset="0"/>
              </a:rPr>
              <a:t> </a:t>
            </a:r>
            <a:endParaRPr lang="it-IT" sz="2400" dirty="0">
              <a:effectLst/>
              <a:latin typeface="Times New Roman" panose="02020603050405020304" pitchFamily="18" charset="0"/>
              <a:ea typeface="Times New Roman" panose="02020603050405020304" pitchFamily="18" charset="0"/>
            </a:endParaRPr>
          </a:p>
        </p:txBody>
      </p:sp>
      <p:sp>
        <p:nvSpPr>
          <p:cNvPr id="18" name="CasellaDiTesto 17">
            <a:extLst>
              <a:ext uri="{FF2B5EF4-FFF2-40B4-BE49-F238E27FC236}">
                <a16:creationId xmlns:a16="http://schemas.microsoft.com/office/drawing/2014/main" id="{50DD3106-A028-44F4-AFE5-55B1BF738ECE}"/>
              </a:ext>
            </a:extLst>
          </p:cNvPr>
          <p:cNvSpPr txBox="1"/>
          <p:nvPr/>
        </p:nvSpPr>
        <p:spPr>
          <a:xfrm>
            <a:off x="546101" y="1494522"/>
            <a:ext cx="8077200" cy="4925891"/>
          </a:xfrm>
          <a:prstGeom prst="rect">
            <a:avLst/>
          </a:prstGeom>
          <a:noFill/>
        </p:spPr>
        <p:txBody>
          <a:bodyPr wrap="square">
            <a:spAutoFit/>
          </a:bodyPr>
          <a:lstStyle/>
          <a:p>
            <a:pPr algn="just"/>
            <a:r>
              <a:rPr lang="it-IT" sz="1800" dirty="0">
                <a:solidFill>
                  <a:srgbClr val="000000"/>
                </a:solidFill>
                <a:effectLst/>
                <a:latin typeface="PT Serif" panose="020A0603040505020204" pitchFamily="18" charset="0"/>
                <a:ea typeface="Times New Roman" panose="02020603050405020304" pitchFamily="18" charset="0"/>
              </a:rPr>
              <a:t>Nelle linee guida sulla parità di genere negli appalti finanziati con PNRR e fondi collegati si dedica un ampio paragrafo a come si deve calcolare la soglia del 30% dei lavoratori a cui è dedicata la tutela.</a:t>
            </a:r>
            <a:endParaRPr lang="it-IT" sz="2400" dirty="0">
              <a:effectLst/>
              <a:latin typeface="Times New Roman" panose="02020603050405020304" pitchFamily="18" charset="0"/>
              <a:ea typeface="Times New Roman" panose="02020603050405020304" pitchFamily="18" charset="0"/>
            </a:endParaRPr>
          </a:p>
          <a:p>
            <a:pPr algn="just"/>
            <a:r>
              <a:rPr lang="it-IT" sz="1800" dirty="0">
                <a:solidFill>
                  <a:srgbClr val="000000"/>
                </a:solidFill>
                <a:effectLst/>
                <a:latin typeface="PT Serif" panose="020A0603040505020204" pitchFamily="18" charset="0"/>
                <a:ea typeface="Times New Roman" panose="02020603050405020304" pitchFamily="18" charset="0"/>
              </a:rPr>
              <a:t>Va subito precisato che due sono gli obiettivi della norma  e precisamente donne e giovani sotto i 36 anni.</a:t>
            </a:r>
            <a:endParaRPr lang="it-IT" sz="2400" dirty="0">
              <a:effectLst/>
              <a:latin typeface="Times New Roman" panose="02020603050405020304" pitchFamily="18" charset="0"/>
              <a:ea typeface="Times New Roman" panose="02020603050405020304" pitchFamily="18" charset="0"/>
            </a:endParaRPr>
          </a:p>
          <a:p>
            <a:pPr algn="just"/>
            <a:r>
              <a:rPr lang="it-IT" sz="1800" dirty="0">
                <a:solidFill>
                  <a:srgbClr val="000000"/>
                </a:solidFill>
                <a:effectLst/>
                <a:latin typeface="PT Serif" panose="020A0603040505020204" pitchFamily="18" charset="0"/>
                <a:ea typeface="Times New Roman" panose="02020603050405020304" pitchFamily="18" charset="0"/>
              </a:rPr>
              <a:t>Quindi per esser nella soglia ci vogliono tanto donne quanto giovani, ma ai fini dell’attribuzione dei punteggi in gara donne con meno di 36 anni da diritto al punteggio sia per la parità/donne che per la parità/giovani. </a:t>
            </a:r>
            <a:endParaRPr lang="it-IT" sz="2400" dirty="0">
              <a:effectLst/>
              <a:latin typeface="Times New Roman" panose="02020603050405020304" pitchFamily="18" charset="0"/>
              <a:ea typeface="Times New Roman" panose="02020603050405020304" pitchFamily="18" charset="0"/>
            </a:endParaRPr>
          </a:p>
          <a:p>
            <a:pPr algn="just"/>
            <a:r>
              <a:rPr lang="it-IT" sz="1800" b="1" dirty="0">
                <a:effectLst/>
                <a:latin typeface="PT Serif" panose="020A0603040505020204" pitchFamily="18" charset="0"/>
                <a:ea typeface="Times New Roman" panose="02020603050405020304" pitchFamily="18" charset="0"/>
              </a:rPr>
              <a:t> </a:t>
            </a:r>
            <a:endParaRPr lang="it-IT" sz="2400" dirty="0">
              <a:effectLst/>
              <a:latin typeface="Times New Roman" panose="02020603050405020304" pitchFamily="18" charset="0"/>
              <a:ea typeface="Times New Roman" panose="02020603050405020304" pitchFamily="18" charset="0"/>
            </a:endParaRPr>
          </a:p>
          <a:p>
            <a:pPr algn="just"/>
            <a:r>
              <a:rPr lang="it-IT" sz="1800" b="1" dirty="0">
                <a:solidFill>
                  <a:srgbClr val="000000"/>
                </a:solidFill>
                <a:effectLst/>
                <a:latin typeface="PT Serif" panose="020A0603040505020204" pitchFamily="18" charset="0"/>
                <a:ea typeface="Times New Roman" panose="02020603050405020304" pitchFamily="18" charset="0"/>
              </a:rPr>
              <a:t>Come calcolo il 30%?</a:t>
            </a:r>
            <a:r>
              <a:rPr lang="it-IT" sz="1800" dirty="0">
                <a:solidFill>
                  <a:srgbClr val="000000"/>
                </a:solidFill>
                <a:effectLst/>
                <a:latin typeface="PT Serif" panose="020A0603040505020204" pitchFamily="18" charset="0"/>
                <a:ea typeface="Times New Roman" panose="02020603050405020304" pitchFamily="18" charset="0"/>
              </a:rPr>
              <a:t> </a:t>
            </a:r>
          </a:p>
          <a:p>
            <a:pPr algn="just"/>
            <a:endParaRPr lang="it-IT" dirty="0">
              <a:solidFill>
                <a:srgbClr val="000000"/>
              </a:solidFill>
              <a:latin typeface="PT Serif" panose="020A0603040505020204" pitchFamily="18" charset="0"/>
              <a:ea typeface="Times New Roman" panose="02020603050405020304" pitchFamily="18" charset="0"/>
            </a:endParaRPr>
          </a:p>
          <a:p>
            <a:pPr algn="just"/>
            <a:r>
              <a:rPr lang="it-IT" sz="1800" dirty="0">
                <a:solidFill>
                  <a:srgbClr val="000000"/>
                </a:solidFill>
                <a:effectLst/>
                <a:latin typeface="Times New Roman" panose="02020603050405020304" pitchFamily="18" charset="0"/>
                <a:ea typeface="Times New Roman" panose="02020603050405020304" pitchFamily="18" charset="0"/>
              </a:rPr>
              <a:t>Ai fini dell’applicazione delle norme l’operatore economico dovrà rispettarle solo se ha necessità di nuove assunzioni </a:t>
            </a:r>
            <a:r>
              <a:rPr lang="it-IT" sz="1800" dirty="0" err="1">
                <a:solidFill>
                  <a:srgbClr val="000000"/>
                </a:solidFill>
                <a:effectLst/>
                <a:latin typeface="Times New Roman" panose="02020603050405020304" pitchFamily="18" charset="0"/>
                <a:ea typeface="Times New Roman" panose="02020603050405020304" pitchFamily="18" charset="0"/>
              </a:rPr>
              <a:t>perchè</a:t>
            </a:r>
            <a:r>
              <a:rPr lang="it-IT" sz="1800" dirty="0">
                <a:solidFill>
                  <a:srgbClr val="000000"/>
                </a:solidFill>
                <a:effectLst/>
                <a:latin typeface="Times New Roman" panose="02020603050405020304" pitchFamily="18" charset="0"/>
                <a:ea typeface="Times New Roman" panose="02020603050405020304" pitchFamily="18" charset="0"/>
              </a:rPr>
              <a:t> ove abbia già proprio personale la clausola è sterilizzata per l’appaltatore ma potrà applicarsi al subappaltatore.</a:t>
            </a:r>
            <a:endParaRPr lang="it-IT" sz="1800" dirty="0">
              <a:effectLst/>
              <a:latin typeface="Times New Roman" panose="02020603050405020304" pitchFamily="18" charset="0"/>
              <a:ea typeface="Times New Roman" panose="02020603050405020304" pitchFamily="18" charset="0"/>
            </a:endParaRPr>
          </a:p>
          <a:p>
            <a:pPr algn="just"/>
            <a:r>
              <a:rPr lang="it-IT" sz="1800" dirty="0">
                <a:effectLst/>
                <a:latin typeface="Times New Roman" panose="02020603050405020304" pitchFamily="18" charset="0"/>
                <a:ea typeface="Times New Roman" panose="02020603050405020304" pitchFamily="18" charset="0"/>
              </a:rPr>
              <a:t> </a:t>
            </a:r>
          </a:p>
          <a:p>
            <a:pPr algn="just"/>
            <a:endParaRPr lang="it-IT" sz="2400" dirty="0">
              <a:effectLst/>
              <a:latin typeface="Times New Roman" panose="02020603050405020304" pitchFamily="18" charset="0"/>
              <a:ea typeface="Times New Roman" panose="02020603050405020304" pitchFamily="18" charset="0"/>
            </a:endParaRPr>
          </a:p>
          <a:p>
            <a:pPr algn="just"/>
            <a:r>
              <a:rPr lang="it-IT" sz="1800" dirty="0">
                <a:effectLst/>
                <a:latin typeface="PT Serif" panose="020A0603040505020204" pitchFamily="18" charset="0"/>
                <a:ea typeface="Times New Roman" panose="02020603050405020304" pitchFamily="18" charset="0"/>
              </a:rPr>
              <a:t> </a:t>
            </a: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44921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274F88D0-8950-42F2-8878-EB8D85BB2AF8}"/>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341C104F-A09C-4795-B5A4-15AF2398123E}"/>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ABBDA30E-D18B-4CA6-9A03-24AE7D19B576}"/>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A5626195-0B8B-4376-A71B-F0441ED8B625}"/>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F74C6D7B-1632-4033-AB97-2F49EBD21A73}"/>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722618" y="147258"/>
            <a:ext cx="7828508" cy="868346"/>
          </a:xfrm>
          <a:prstGeom prst="rect">
            <a:avLst/>
          </a:prstGeom>
        </p:spPr>
        <p:txBody>
          <a:bodyPr/>
          <a:lstStyle>
            <a:lvl1pPr>
              <a:defRPr>
                <a:latin typeface="+mj-lt"/>
                <a:ea typeface="+mj-ea"/>
                <a:cs typeface="+mj-cs"/>
              </a:defRPr>
            </a:lvl1pPr>
          </a:lstStyle>
          <a:p>
            <a:endParaRPr lang="it-IT" sz="1600" b="1" kern="0" dirty="0">
              <a:solidFill>
                <a:srgbClr val="FC9914"/>
              </a:solidFill>
            </a:endParaRPr>
          </a:p>
        </p:txBody>
      </p:sp>
      <p:sp>
        <p:nvSpPr>
          <p:cNvPr id="15" name="CasellaDiTesto 14">
            <a:extLst>
              <a:ext uri="{FF2B5EF4-FFF2-40B4-BE49-F238E27FC236}">
                <a16:creationId xmlns:a16="http://schemas.microsoft.com/office/drawing/2014/main" id="{55C29E76-0F90-4010-BC89-6BCFD6571D84}"/>
              </a:ext>
            </a:extLst>
          </p:cNvPr>
          <p:cNvSpPr txBox="1"/>
          <p:nvPr/>
        </p:nvSpPr>
        <p:spPr>
          <a:xfrm>
            <a:off x="2832099" y="438806"/>
            <a:ext cx="5195651" cy="400110"/>
          </a:xfrm>
          <a:prstGeom prst="rect">
            <a:avLst/>
          </a:prstGeom>
          <a:noFill/>
        </p:spPr>
        <p:txBody>
          <a:bodyPr wrap="square">
            <a:spAutoFit/>
          </a:bodyPr>
          <a:lstStyle/>
          <a:p>
            <a:r>
              <a:rPr lang="it-IT" sz="2000" b="1" kern="0" dirty="0">
                <a:solidFill>
                  <a:srgbClr val="FC9914"/>
                </a:solidFill>
                <a:latin typeface="+mj-lt"/>
                <a:ea typeface="+mj-ea"/>
                <a:cs typeface="+mj-cs"/>
              </a:rPr>
              <a:t>Nella parità di genere le donne valgono doppie </a:t>
            </a:r>
          </a:p>
        </p:txBody>
      </p:sp>
      <p:sp>
        <p:nvSpPr>
          <p:cNvPr id="17" name="CasellaDiTesto 16">
            <a:extLst>
              <a:ext uri="{FF2B5EF4-FFF2-40B4-BE49-F238E27FC236}">
                <a16:creationId xmlns:a16="http://schemas.microsoft.com/office/drawing/2014/main" id="{BCDEEF57-D26E-49B4-BEA5-751A8F65A05F}"/>
              </a:ext>
            </a:extLst>
          </p:cNvPr>
          <p:cNvSpPr txBox="1"/>
          <p:nvPr/>
        </p:nvSpPr>
        <p:spPr>
          <a:xfrm>
            <a:off x="199242" y="980520"/>
            <a:ext cx="9719457" cy="369332"/>
          </a:xfrm>
          <a:prstGeom prst="rect">
            <a:avLst/>
          </a:prstGeom>
          <a:noFill/>
        </p:spPr>
        <p:txBody>
          <a:bodyPr wrap="square">
            <a:spAutoFit/>
          </a:bodyPr>
          <a:lstStyle/>
          <a:p>
            <a:pPr algn="just"/>
            <a:r>
              <a:rPr lang="it-IT" sz="1800" dirty="0">
                <a:solidFill>
                  <a:srgbClr val="000000"/>
                </a:solidFill>
                <a:effectLst/>
                <a:latin typeface="PT Serif" panose="020A0603040505020204" pitchFamily="18" charset="0"/>
                <a:ea typeface="Times New Roman" panose="02020603050405020304" pitchFamily="18" charset="0"/>
              </a:rPr>
              <a:t> </a:t>
            </a:r>
            <a:endParaRPr lang="it-IT" sz="2400" dirty="0">
              <a:effectLst/>
              <a:latin typeface="Times New Roman" panose="02020603050405020304" pitchFamily="18" charset="0"/>
              <a:ea typeface="Times New Roman" panose="02020603050405020304" pitchFamily="18" charset="0"/>
            </a:endParaRPr>
          </a:p>
        </p:txBody>
      </p:sp>
      <p:sp>
        <p:nvSpPr>
          <p:cNvPr id="16" name="CasellaDiTesto 15">
            <a:extLst>
              <a:ext uri="{FF2B5EF4-FFF2-40B4-BE49-F238E27FC236}">
                <a16:creationId xmlns:a16="http://schemas.microsoft.com/office/drawing/2014/main" id="{FF5D7611-0418-4770-827B-E6E7733E2578}"/>
              </a:ext>
            </a:extLst>
          </p:cNvPr>
          <p:cNvSpPr txBox="1"/>
          <p:nvPr/>
        </p:nvSpPr>
        <p:spPr>
          <a:xfrm>
            <a:off x="142274" y="879938"/>
            <a:ext cx="10351884" cy="5755422"/>
          </a:xfrm>
          <a:prstGeom prst="rect">
            <a:avLst/>
          </a:prstGeom>
          <a:noFill/>
        </p:spPr>
        <p:txBody>
          <a:bodyPr wrap="square">
            <a:spAutoFit/>
          </a:bodyPr>
          <a:lstStyle/>
          <a:p>
            <a:pPr algn="just"/>
            <a:r>
              <a:rPr lang="it-IT" sz="1600" i="1" dirty="0">
                <a:solidFill>
                  <a:srgbClr val="000000"/>
                </a:solidFill>
                <a:effectLst/>
                <a:latin typeface="Times New Roman" panose="02020603050405020304" pitchFamily="18" charset="0"/>
                <a:ea typeface="Times New Roman" panose="02020603050405020304" pitchFamily="18" charset="0"/>
              </a:rPr>
              <a:t>"... Fermo restando quanto previsto al comma 7, </a:t>
            </a:r>
            <a:r>
              <a:rPr lang="it-IT" sz="1600" i="1" dirty="0" err="1">
                <a:solidFill>
                  <a:srgbClr val="000000"/>
                </a:solidFill>
                <a:effectLst/>
                <a:latin typeface="Times New Roman" panose="02020603050405020304" pitchFamily="18" charset="0"/>
                <a:ea typeface="Times New Roman" panose="02020603050405020304" pitchFamily="18" charset="0"/>
              </a:rPr>
              <a:t>e'</a:t>
            </a:r>
            <a:r>
              <a:rPr lang="it-IT" sz="1600" i="1" dirty="0">
                <a:solidFill>
                  <a:srgbClr val="000000"/>
                </a:solidFill>
                <a:effectLst/>
                <a:latin typeface="Times New Roman" panose="02020603050405020304" pitchFamily="18" charset="0"/>
                <a:ea typeface="Times New Roman" panose="02020603050405020304" pitchFamily="18" charset="0"/>
              </a:rPr>
              <a:t> requisito necessario dell'offerta l'aver assolto, al momento della presentazione dell'offerta stessa, agli obblighi di cui alla legge 12 marzo 1999, n. 68, e l'assunzione dell'obbligo di assicurare, in caso di aggiudicazione del contratto, una quota pari almeno al 30 per cento, delle assunzioni necessarie per l'esecuzione del contratto o per la realizzazione di attività ad esso connesse o strumentali, sia all'occupazione giovanile sia all'occupazione femminile</a:t>
            </a:r>
            <a:r>
              <a:rPr lang="it-IT" sz="1600" dirty="0">
                <a:solidFill>
                  <a:srgbClr val="000000"/>
                </a:solidFill>
                <a:effectLst/>
                <a:latin typeface="PT Serif" panose="020A0603040505020204" pitchFamily="18" charset="0"/>
                <a:ea typeface="Times New Roman" panose="02020603050405020304" pitchFamily="18" charset="0"/>
              </a:rPr>
              <a:t>". </a:t>
            </a:r>
            <a:r>
              <a:rPr lang="it-IT" sz="1600" i="1" dirty="0">
                <a:solidFill>
                  <a:srgbClr val="000000"/>
                </a:solidFill>
                <a:effectLst/>
                <a:latin typeface="Times New Roman" panose="02020603050405020304" pitchFamily="18" charset="0"/>
                <a:ea typeface="Times New Roman" panose="02020603050405020304" pitchFamily="18" charset="0"/>
              </a:rPr>
              <a:t>L'obbligo è finalizzato a garantire un incremento sia dei lavoratori giovani sia delle lavoratrici e pertanto la percentuale di incremento deve essere assicurata con riferimento ad entrambe le tipologie. Fatte salve le deroghe di cui al comma 7, va dunque, ad esempio, esclusa un'azienda che si impegna all'incremento del 30 per cento componendolo con il 20 per cento di giovani e il 10 per cento di donne, salvo che queste percentuali non rispecchino i criteri per l'applicazione delle deroghe indicati di seguito. Diversamente, invece, va, ad esempio, ammessa l'azienda che garantisce l'impegno con assunzioni che, sebbene nominalmente non superano la percentuale del 30 per cento, garantiscono tuttavia il target con un numero inferiore di unità in tutto o in parte caratterizzate dal doppio requisito di genere ed età (30 per cento di donne con meno di 36 anni oppure 20 per cento di donne con meno di 36 anni, 10 per cento di donne di almeno 36 anni e 10 per cento di uomini con meno di 36 anni).In termini assoluti, ad esempio, l'aggiudicatario che assume 20 persone rispetterà le quote previste non solo nel caso in cui assuma 6 uomini con meno di 36 anni e 6 donne con almeno 36 anni, ma anche qualora assuma 6 donne con meno di 36 anni oppure 4 donne e 2 uomini con meno di 36 anni e 2 donne con almeno 36" .</a:t>
            </a:r>
            <a:endParaRPr lang="it-IT" sz="1600" dirty="0">
              <a:effectLst/>
              <a:latin typeface="Times New Roman" panose="02020603050405020304" pitchFamily="18" charset="0"/>
              <a:ea typeface="Times New Roman" panose="02020603050405020304" pitchFamily="18" charset="0"/>
            </a:endParaRPr>
          </a:p>
          <a:p>
            <a:pPr algn="just"/>
            <a:r>
              <a:rPr lang="it-IT" sz="1600" dirty="0">
                <a:solidFill>
                  <a:srgbClr val="000000"/>
                </a:solidFill>
                <a:effectLst/>
                <a:latin typeface="Times New Roman" panose="02020603050405020304" pitchFamily="18" charset="0"/>
                <a:ea typeface="Times New Roman" panose="02020603050405020304" pitchFamily="18" charset="0"/>
              </a:rPr>
              <a:t>Ed, ancora, "</a:t>
            </a:r>
            <a:r>
              <a:rPr lang="it-IT" sz="1600" i="1" dirty="0">
                <a:solidFill>
                  <a:srgbClr val="000000"/>
                </a:solidFill>
                <a:effectLst/>
                <a:latin typeface="Times New Roman" panose="02020603050405020304" pitchFamily="18" charset="0"/>
                <a:ea typeface="Times New Roman" panose="02020603050405020304" pitchFamily="18" charset="0"/>
              </a:rPr>
              <a:t>Ai fini dell'applicazione delle disposizioni dell'articolo 47, comma 4, le stazioni appaltanti e gli operatori economici faranno riferimento alle seguenti indicazioni:</a:t>
            </a:r>
            <a:endParaRPr lang="it-IT" sz="1600" dirty="0">
              <a:effectLst/>
              <a:latin typeface="Times New Roman" panose="02020603050405020304" pitchFamily="18" charset="0"/>
              <a:ea typeface="Times New Roman" panose="02020603050405020304" pitchFamily="18" charset="0"/>
            </a:endParaRPr>
          </a:p>
          <a:p>
            <a:pPr algn="just"/>
            <a:r>
              <a:rPr lang="it-IT" sz="1600" i="1" dirty="0">
                <a:solidFill>
                  <a:srgbClr val="000000"/>
                </a:solidFill>
                <a:effectLst/>
                <a:latin typeface="Times New Roman" panose="02020603050405020304" pitchFamily="18" charset="0"/>
                <a:ea typeface="Times New Roman" panose="02020603050405020304" pitchFamily="18" charset="0"/>
              </a:rPr>
              <a:t>1. in ordine alla platea di lavoratori da considerare per il calcolo della percentuale si deve fare riferimento al numero complessivo di nuove assunzioni da impiegare lungo l'arco temporale di esecuzione del contratto;</a:t>
            </a:r>
            <a:endParaRPr lang="it-IT" sz="1600" dirty="0">
              <a:effectLst/>
              <a:latin typeface="Times New Roman" panose="02020603050405020304" pitchFamily="18" charset="0"/>
              <a:ea typeface="Times New Roman" panose="02020603050405020304" pitchFamily="18" charset="0"/>
            </a:endParaRPr>
          </a:p>
          <a:p>
            <a:pPr algn="just"/>
            <a:r>
              <a:rPr lang="it-IT" sz="1600" i="1" dirty="0">
                <a:solidFill>
                  <a:srgbClr val="000000"/>
                </a:solidFill>
                <a:effectLst/>
                <a:latin typeface="PT Serif" panose="020A0603040505020204" pitchFamily="18" charset="0"/>
                <a:ea typeface="Times New Roman" panose="02020603050405020304" pitchFamily="18" charset="0"/>
              </a:rPr>
              <a:t>2. le assunzioni da destinare a occupazione giovanile e femminile si identificano con il </a:t>
            </a:r>
            <a:r>
              <a:rPr lang="it-IT" sz="1600" b="1" i="1" dirty="0">
                <a:solidFill>
                  <a:srgbClr val="000000"/>
                </a:solidFill>
                <a:effectLst/>
                <a:latin typeface="PT Serif" panose="020A0603040505020204" pitchFamily="18" charset="0"/>
                <a:ea typeface="Times New Roman" panose="02020603050405020304" pitchFamily="18" charset="0"/>
              </a:rPr>
              <a:t>perfezionamento di contratti di lavoro subordinato</a:t>
            </a:r>
            <a:r>
              <a:rPr lang="it-IT" sz="1600" i="1" dirty="0">
                <a:solidFill>
                  <a:srgbClr val="000000"/>
                </a:solidFill>
                <a:effectLst/>
                <a:latin typeface="PT Serif" panose="020A0603040505020204" pitchFamily="18" charset="0"/>
                <a:ea typeface="Times New Roman" panose="02020603050405020304" pitchFamily="18" charset="0"/>
              </a:rPr>
              <a:t> disciplinati dal decreto legislativo 15 giugno 2015, n. 81, e dai contratti collettivi sottoscritti dalle organizzazioni comparativamente più rappresentative a livello nazionale"</a:t>
            </a:r>
            <a:r>
              <a:rPr lang="it-IT" sz="1600" dirty="0">
                <a:solidFill>
                  <a:srgbClr val="000000"/>
                </a:solidFill>
                <a:effectLst/>
                <a:latin typeface="PT Serif" panose="020A0603040505020204" pitchFamily="18" charset="0"/>
                <a:ea typeface="Times New Roman" panose="02020603050405020304" pitchFamily="18" charset="0"/>
              </a:rPr>
              <a:t>.</a:t>
            </a:r>
            <a:endParaRPr lang="it-IT"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91712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274F88D0-8950-42F2-8878-EB8D85BB2AF8}"/>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341C104F-A09C-4795-B5A4-15AF2398123E}"/>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ABBDA30E-D18B-4CA6-9A03-24AE7D19B576}"/>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A5626195-0B8B-4376-A71B-F0441ED8B625}"/>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F74C6D7B-1632-4033-AB97-2F49EBD21A73}"/>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722618" y="147258"/>
            <a:ext cx="7828508" cy="868346"/>
          </a:xfrm>
          <a:prstGeom prst="rect">
            <a:avLst/>
          </a:prstGeom>
        </p:spPr>
        <p:txBody>
          <a:bodyPr/>
          <a:lstStyle>
            <a:lvl1pPr>
              <a:defRPr>
                <a:latin typeface="+mj-lt"/>
                <a:ea typeface="+mj-ea"/>
                <a:cs typeface="+mj-cs"/>
              </a:defRPr>
            </a:lvl1pPr>
          </a:lstStyle>
          <a:p>
            <a:endParaRPr lang="it-IT" sz="1600" b="1" kern="0" dirty="0">
              <a:solidFill>
                <a:srgbClr val="FC9914"/>
              </a:solidFill>
            </a:endParaRPr>
          </a:p>
        </p:txBody>
      </p:sp>
      <p:sp>
        <p:nvSpPr>
          <p:cNvPr id="15" name="CasellaDiTesto 14">
            <a:extLst>
              <a:ext uri="{FF2B5EF4-FFF2-40B4-BE49-F238E27FC236}">
                <a16:creationId xmlns:a16="http://schemas.microsoft.com/office/drawing/2014/main" id="{55C29E76-0F90-4010-BC89-6BCFD6571D84}"/>
              </a:ext>
            </a:extLst>
          </p:cNvPr>
          <p:cNvSpPr txBox="1"/>
          <p:nvPr/>
        </p:nvSpPr>
        <p:spPr>
          <a:xfrm>
            <a:off x="2687256" y="147259"/>
            <a:ext cx="5340495" cy="1292662"/>
          </a:xfrm>
          <a:prstGeom prst="rect">
            <a:avLst/>
          </a:prstGeom>
          <a:noFill/>
        </p:spPr>
        <p:txBody>
          <a:bodyPr wrap="square">
            <a:spAutoFit/>
          </a:bodyPr>
          <a:lstStyle/>
          <a:p>
            <a:r>
              <a:rPr lang="it-IT" sz="2000" b="1" kern="0" dirty="0">
                <a:solidFill>
                  <a:srgbClr val="FC9914"/>
                </a:solidFill>
                <a:latin typeface="+mj-lt"/>
                <a:ea typeface="+mj-ea"/>
                <a:cs typeface="+mj-cs"/>
              </a:rPr>
              <a:t>Dalla patente delle imprese virtuose alle penali contrattuali.</a:t>
            </a:r>
          </a:p>
          <a:p>
            <a:r>
              <a:rPr lang="it-IT" sz="2000" b="1" kern="0" dirty="0">
                <a:solidFill>
                  <a:srgbClr val="FC9914"/>
                </a:solidFill>
                <a:latin typeface="+mj-lt"/>
                <a:ea typeface="+mj-ea"/>
                <a:cs typeface="+mj-cs"/>
              </a:rPr>
              <a:t> </a:t>
            </a:r>
          </a:p>
          <a:p>
            <a:pPr algn="just"/>
            <a:endParaRPr lang="it-IT" sz="1800" dirty="0">
              <a:effectLst/>
              <a:latin typeface="Times New Roman" panose="02020603050405020304" pitchFamily="18" charset="0"/>
              <a:ea typeface="Times New Roman" panose="02020603050405020304" pitchFamily="18" charset="0"/>
            </a:endParaRPr>
          </a:p>
        </p:txBody>
      </p:sp>
      <p:sp>
        <p:nvSpPr>
          <p:cNvPr id="17" name="CasellaDiTesto 16">
            <a:extLst>
              <a:ext uri="{FF2B5EF4-FFF2-40B4-BE49-F238E27FC236}">
                <a16:creationId xmlns:a16="http://schemas.microsoft.com/office/drawing/2014/main" id="{BCDEEF57-D26E-49B4-BEA5-751A8F65A05F}"/>
              </a:ext>
            </a:extLst>
          </p:cNvPr>
          <p:cNvSpPr txBox="1"/>
          <p:nvPr/>
        </p:nvSpPr>
        <p:spPr>
          <a:xfrm>
            <a:off x="-1130300" y="503094"/>
            <a:ext cx="9719457" cy="369332"/>
          </a:xfrm>
          <a:prstGeom prst="rect">
            <a:avLst/>
          </a:prstGeom>
          <a:noFill/>
        </p:spPr>
        <p:txBody>
          <a:bodyPr wrap="square">
            <a:spAutoFit/>
          </a:bodyPr>
          <a:lstStyle/>
          <a:p>
            <a:pPr algn="just"/>
            <a:r>
              <a:rPr lang="it-IT" sz="1800" dirty="0">
                <a:solidFill>
                  <a:srgbClr val="000000"/>
                </a:solidFill>
                <a:effectLst/>
                <a:latin typeface="PT Serif" panose="020A0603040505020204" pitchFamily="18" charset="0"/>
                <a:ea typeface="Times New Roman" panose="02020603050405020304" pitchFamily="18" charset="0"/>
              </a:rPr>
              <a:t> </a:t>
            </a:r>
            <a:endParaRPr lang="it-IT" sz="2400" dirty="0">
              <a:effectLst/>
              <a:latin typeface="Times New Roman" panose="02020603050405020304" pitchFamily="18" charset="0"/>
              <a:ea typeface="Times New Roman" panose="02020603050405020304" pitchFamily="18" charset="0"/>
            </a:endParaRPr>
          </a:p>
        </p:txBody>
      </p:sp>
      <p:sp>
        <p:nvSpPr>
          <p:cNvPr id="18" name="CasellaDiTesto 17">
            <a:extLst>
              <a:ext uri="{FF2B5EF4-FFF2-40B4-BE49-F238E27FC236}">
                <a16:creationId xmlns:a16="http://schemas.microsoft.com/office/drawing/2014/main" id="{87AAB863-9F26-4245-BF78-6D0AAC87067E}"/>
              </a:ext>
            </a:extLst>
          </p:cNvPr>
          <p:cNvSpPr txBox="1"/>
          <p:nvPr/>
        </p:nvSpPr>
        <p:spPr>
          <a:xfrm>
            <a:off x="1917700" y="1952724"/>
            <a:ext cx="6324600" cy="3416320"/>
          </a:xfrm>
          <a:prstGeom prst="rect">
            <a:avLst/>
          </a:prstGeom>
          <a:noFill/>
        </p:spPr>
        <p:txBody>
          <a:bodyPr wrap="square">
            <a:spAutoFit/>
          </a:bodyPr>
          <a:lstStyle/>
          <a:p>
            <a:pPr algn="just"/>
            <a:endParaRPr lang="it-IT" sz="1800" dirty="0">
              <a:solidFill>
                <a:srgbClr val="000000"/>
              </a:solidFill>
              <a:effectLst/>
              <a:latin typeface="Times New Roman" panose="02020603050405020304" pitchFamily="18" charset="0"/>
              <a:ea typeface="Times New Roman" panose="02020603050405020304" pitchFamily="18" charset="0"/>
            </a:endParaRPr>
          </a:p>
          <a:p>
            <a:pPr algn="just"/>
            <a:r>
              <a:rPr lang="it-IT" sz="1800" dirty="0">
                <a:solidFill>
                  <a:srgbClr val="000000"/>
                </a:solidFill>
                <a:effectLst/>
                <a:latin typeface="Times New Roman" panose="02020603050405020304" pitchFamily="18" charset="0"/>
                <a:ea typeface="Times New Roman" panose="02020603050405020304" pitchFamily="18" charset="0"/>
              </a:rPr>
              <a:t>Mentre il Ministro delle pari opportunità propone la patente delle imprese che danno applicazione piena alle disposizioni di cui al dm 7 dicembre 2022 sulla parità di genere , dimenticando che molte delle prescrizioni ivi contenute sono già legge da anni nel nostro Paese, l’art 47 del dl.77/2021 </a:t>
            </a:r>
            <a:r>
              <a:rPr lang="it-IT" sz="1800" dirty="0" err="1">
                <a:solidFill>
                  <a:srgbClr val="000000"/>
                </a:solidFill>
                <a:effectLst/>
                <a:latin typeface="Times New Roman" panose="02020603050405020304" pitchFamily="18" charset="0"/>
                <a:ea typeface="Times New Roman" panose="02020603050405020304" pitchFamily="18" charset="0"/>
              </a:rPr>
              <a:t>conv</a:t>
            </a:r>
            <a:r>
              <a:rPr lang="it-IT" sz="1800" dirty="0">
                <a:solidFill>
                  <a:srgbClr val="000000"/>
                </a:solidFill>
                <a:effectLst/>
                <a:latin typeface="Times New Roman" panose="02020603050405020304" pitchFamily="18" charset="0"/>
                <a:ea typeface="Times New Roman" panose="02020603050405020304" pitchFamily="18" charset="0"/>
              </a:rPr>
              <a:t>.  in L. 108/2021 prevede una serie di penali a corredo della prescrizione penali, che occorre ricordare nel dl. Semplificazione bis sono fissate nella percentuale del 20% contrattuale. </a:t>
            </a:r>
          </a:p>
          <a:p>
            <a:pPr algn="just"/>
            <a:r>
              <a:rPr lang="it-IT" sz="1800" b="1" dirty="0">
                <a:effectLst/>
                <a:latin typeface="Times New Roman" panose="02020603050405020304" pitchFamily="18" charset="0"/>
                <a:ea typeface="Times New Roman" panose="02020603050405020304" pitchFamily="18" charset="0"/>
              </a:rPr>
              <a:t> </a:t>
            </a:r>
            <a:endParaRPr lang="it-IT" sz="1800" dirty="0">
              <a:effectLst/>
              <a:latin typeface="Times New Roman" panose="02020603050405020304" pitchFamily="18" charset="0"/>
              <a:ea typeface="Times New Roman" panose="02020603050405020304" pitchFamily="18" charset="0"/>
            </a:endParaRPr>
          </a:p>
          <a:p>
            <a:pPr algn="just"/>
            <a:endParaRPr lang="it-IT" sz="1800" dirty="0">
              <a:effectLst/>
              <a:latin typeface="Times New Roman" panose="02020603050405020304" pitchFamily="18" charset="0"/>
              <a:ea typeface="Times New Roman" panose="02020603050405020304" pitchFamily="18" charset="0"/>
            </a:endParaRPr>
          </a:p>
          <a:p>
            <a:pPr algn="just"/>
            <a:r>
              <a:rPr lang="it-IT" sz="1800" b="1" dirty="0">
                <a:effectLst/>
                <a:latin typeface="Times New Roman" panose="02020603050405020304" pitchFamily="18" charset="0"/>
                <a:ea typeface="Times New Roman" panose="02020603050405020304" pitchFamily="18" charset="0"/>
              </a:rPr>
              <a:t> </a:t>
            </a:r>
            <a:endParaRPr lang="it-I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06565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274F88D0-8950-42F2-8878-EB8D85BB2AF8}"/>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341C104F-A09C-4795-B5A4-15AF2398123E}"/>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ABBDA30E-D18B-4CA6-9A03-24AE7D19B576}"/>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A5626195-0B8B-4376-A71B-F0441ED8B625}"/>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F74C6D7B-1632-4033-AB97-2F49EBD21A73}"/>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722618" y="147258"/>
            <a:ext cx="7828508" cy="868346"/>
          </a:xfrm>
          <a:prstGeom prst="rect">
            <a:avLst/>
          </a:prstGeom>
        </p:spPr>
        <p:txBody>
          <a:bodyPr/>
          <a:lstStyle>
            <a:lvl1pPr>
              <a:defRPr>
                <a:latin typeface="+mj-lt"/>
                <a:ea typeface="+mj-ea"/>
                <a:cs typeface="+mj-cs"/>
              </a:defRPr>
            </a:lvl1pPr>
          </a:lstStyle>
          <a:p>
            <a:endParaRPr lang="it-IT" sz="1600" b="1" kern="0" dirty="0">
              <a:solidFill>
                <a:srgbClr val="FC9914"/>
              </a:solidFill>
            </a:endParaRPr>
          </a:p>
        </p:txBody>
      </p:sp>
      <p:sp>
        <p:nvSpPr>
          <p:cNvPr id="15" name="CasellaDiTesto 14">
            <a:extLst>
              <a:ext uri="{FF2B5EF4-FFF2-40B4-BE49-F238E27FC236}">
                <a16:creationId xmlns:a16="http://schemas.microsoft.com/office/drawing/2014/main" id="{55C29E76-0F90-4010-BC89-6BCFD6571D84}"/>
              </a:ext>
            </a:extLst>
          </p:cNvPr>
          <p:cNvSpPr txBox="1"/>
          <p:nvPr/>
        </p:nvSpPr>
        <p:spPr>
          <a:xfrm>
            <a:off x="2687256" y="282439"/>
            <a:ext cx="5340495" cy="677108"/>
          </a:xfrm>
          <a:prstGeom prst="rect">
            <a:avLst/>
          </a:prstGeom>
          <a:noFill/>
        </p:spPr>
        <p:txBody>
          <a:bodyPr wrap="square">
            <a:spAutoFit/>
          </a:bodyPr>
          <a:lstStyle/>
          <a:p>
            <a:r>
              <a:rPr lang="it-IT" sz="2000" b="1" kern="0" dirty="0">
                <a:solidFill>
                  <a:srgbClr val="FC9914"/>
                </a:solidFill>
                <a:latin typeface="+mj-lt"/>
                <a:ea typeface="+mj-ea"/>
                <a:cs typeface="+mj-cs"/>
              </a:rPr>
              <a:t>Le penali come si innestano nel contratto?</a:t>
            </a:r>
          </a:p>
          <a:p>
            <a:pPr algn="just"/>
            <a:endParaRPr lang="it-IT" sz="1800" dirty="0">
              <a:effectLst/>
              <a:latin typeface="Times New Roman" panose="02020603050405020304" pitchFamily="18" charset="0"/>
              <a:ea typeface="Times New Roman" panose="02020603050405020304" pitchFamily="18" charset="0"/>
            </a:endParaRPr>
          </a:p>
        </p:txBody>
      </p:sp>
      <p:sp>
        <p:nvSpPr>
          <p:cNvPr id="17" name="CasellaDiTesto 16">
            <a:extLst>
              <a:ext uri="{FF2B5EF4-FFF2-40B4-BE49-F238E27FC236}">
                <a16:creationId xmlns:a16="http://schemas.microsoft.com/office/drawing/2014/main" id="{BCDEEF57-D26E-49B4-BEA5-751A8F65A05F}"/>
              </a:ext>
            </a:extLst>
          </p:cNvPr>
          <p:cNvSpPr txBox="1"/>
          <p:nvPr/>
        </p:nvSpPr>
        <p:spPr>
          <a:xfrm>
            <a:off x="241300" y="594800"/>
            <a:ext cx="9719457" cy="369332"/>
          </a:xfrm>
          <a:prstGeom prst="rect">
            <a:avLst/>
          </a:prstGeom>
          <a:noFill/>
        </p:spPr>
        <p:txBody>
          <a:bodyPr wrap="square">
            <a:spAutoFit/>
          </a:bodyPr>
          <a:lstStyle/>
          <a:p>
            <a:pPr algn="just"/>
            <a:r>
              <a:rPr lang="it-IT" sz="1800" dirty="0">
                <a:solidFill>
                  <a:srgbClr val="000000"/>
                </a:solidFill>
                <a:effectLst/>
                <a:latin typeface="PT Serif" panose="020A0603040505020204" pitchFamily="18" charset="0"/>
                <a:ea typeface="Times New Roman" panose="02020603050405020304" pitchFamily="18" charset="0"/>
              </a:rPr>
              <a:t> </a:t>
            </a:r>
            <a:endParaRPr lang="it-IT" sz="2400" dirty="0">
              <a:effectLst/>
              <a:latin typeface="Times New Roman" panose="02020603050405020304" pitchFamily="18" charset="0"/>
              <a:ea typeface="Times New Roman" panose="02020603050405020304" pitchFamily="18" charset="0"/>
            </a:endParaRPr>
          </a:p>
        </p:txBody>
      </p:sp>
      <p:sp>
        <p:nvSpPr>
          <p:cNvPr id="18" name="CasellaDiTesto 17">
            <a:extLst>
              <a:ext uri="{FF2B5EF4-FFF2-40B4-BE49-F238E27FC236}">
                <a16:creationId xmlns:a16="http://schemas.microsoft.com/office/drawing/2014/main" id="{87AAB863-9F26-4245-BF78-6D0AAC87067E}"/>
              </a:ext>
            </a:extLst>
          </p:cNvPr>
          <p:cNvSpPr txBox="1"/>
          <p:nvPr/>
        </p:nvSpPr>
        <p:spPr>
          <a:xfrm>
            <a:off x="317500" y="1063951"/>
            <a:ext cx="9643257" cy="5588453"/>
          </a:xfrm>
          <a:prstGeom prst="rect">
            <a:avLst/>
          </a:prstGeom>
          <a:noFill/>
        </p:spPr>
        <p:txBody>
          <a:bodyPr wrap="square">
            <a:spAutoFit/>
          </a:bodyPr>
          <a:lstStyle/>
          <a:p>
            <a:pPr algn="just"/>
            <a:r>
              <a:rPr lang="it-IT" sz="1600" dirty="0">
                <a:solidFill>
                  <a:srgbClr val="000000"/>
                </a:solidFill>
                <a:effectLst/>
                <a:latin typeface="Times New Roman" panose="02020603050405020304" pitchFamily="18" charset="0"/>
                <a:ea typeface="Times New Roman" panose="02020603050405020304" pitchFamily="18" charset="0"/>
              </a:rPr>
              <a:t>Sono previste penali per  le seguenti violazioni:</a:t>
            </a:r>
            <a:endParaRPr lang="it-IT" sz="1600" dirty="0">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 mancata scrittura della </a:t>
            </a:r>
            <a:r>
              <a:rPr lang="it-IT" sz="16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relazione di genere</a:t>
            </a:r>
            <a:r>
              <a:rPr lang="it-IT"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sulla situazione del personale maschile e femminile;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 mancata produzione della </a:t>
            </a:r>
            <a:r>
              <a:rPr lang="it-IT" sz="16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dichiarazione</a:t>
            </a:r>
            <a:r>
              <a:rPr lang="it-IT"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relativa al rispetto delle norme sulla </a:t>
            </a:r>
            <a:r>
              <a:rPr lang="it-IT" sz="16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disabilità</a:t>
            </a:r>
            <a:r>
              <a:rPr lang="it-IT"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il non aver rispettato la quota del 30 per cento delle assunzioni di giovani con meno di </a:t>
            </a:r>
            <a:r>
              <a:rPr lang="it-IT" sz="16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36 anni</a:t>
            </a:r>
            <a:r>
              <a:rPr lang="it-IT"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e donne;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altre ipotesi individuate dalle stazioni appaltanti come </a:t>
            </a:r>
            <a:r>
              <a:rPr lang="it-IT" sz="16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requisiti premiali</a:t>
            </a:r>
            <a:r>
              <a:rPr lang="it-IT"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it-IT" sz="1600" dirty="0">
                <a:solidFill>
                  <a:srgbClr val="000000"/>
                </a:solidFill>
                <a:effectLst/>
                <a:latin typeface="Times New Roman" panose="02020603050405020304" pitchFamily="18" charset="0"/>
                <a:ea typeface="Times New Roman" panose="02020603050405020304" pitchFamily="18" charset="0"/>
              </a:rPr>
              <a:t>Non presentare </a:t>
            </a:r>
            <a:r>
              <a:rPr lang="it-IT" sz="1600" b="1" dirty="0">
                <a:solidFill>
                  <a:srgbClr val="000000"/>
                </a:solidFill>
                <a:effectLst/>
                <a:latin typeface="Times New Roman" panose="02020603050405020304" pitchFamily="18" charset="0"/>
                <a:ea typeface="Times New Roman" panose="02020603050405020304" pitchFamily="18" charset="0"/>
              </a:rPr>
              <a:t>il </a:t>
            </a:r>
            <a:r>
              <a:rPr lang="it-IT" sz="1600" b="0" dirty="0">
                <a:solidFill>
                  <a:srgbClr val="000000"/>
                </a:solidFill>
                <a:effectLst/>
                <a:latin typeface="Times New Roman" panose="02020603050405020304" pitchFamily="18" charset="0"/>
                <a:ea typeface="Times New Roman" panose="02020603050405020304" pitchFamily="18" charset="0"/>
              </a:rPr>
              <a:t>report sulla condizione del personale</a:t>
            </a:r>
            <a:r>
              <a:rPr lang="it-IT" sz="1600" dirty="0">
                <a:solidFill>
                  <a:srgbClr val="000000"/>
                </a:solidFill>
                <a:effectLst/>
                <a:latin typeface="Times New Roman" panose="02020603050405020304" pitchFamily="18" charset="0"/>
                <a:ea typeface="Times New Roman" panose="02020603050405020304" pitchFamily="18" charset="0"/>
              </a:rPr>
              <a:t> e non rispettare la normativa sui </a:t>
            </a:r>
            <a:r>
              <a:rPr lang="it-IT" sz="1600" b="0" dirty="0">
                <a:solidFill>
                  <a:srgbClr val="000000"/>
                </a:solidFill>
                <a:effectLst/>
                <a:latin typeface="Times New Roman" panose="02020603050405020304" pitchFamily="18" charset="0"/>
                <a:ea typeface="Times New Roman" panose="02020603050405020304" pitchFamily="18" charset="0"/>
              </a:rPr>
              <a:t>lavoratori disabili</a:t>
            </a:r>
            <a:r>
              <a:rPr lang="it-IT" sz="1600" b="1" dirty="0">
                <a:solidFill>
                  <a:srgbClr val="000000"/>
                </a:solidFill>
                <a:effectLst/>
                <a:latin typeface="Times New Roman" panose="02020603050405020304" pitchFamily="18" charset="0"/>
                <a:ea typeface="Times New Roman" panose="02020603050405020304" pitchFamily="18" charset="0"/>
              </a:rPr>
              <a:t> </a:t>
            </a:r>
            <a:r>
              <a:rPr lang="it-IT" sz="1600" dirty="0">
                <a:solidFill>
                  <a:srgbClr val="000000"/>
                </a:solidFill>
                <a:effectLst/>
                <a:latin typeface="Times New Roman" panose="02020603050405020304" pitchFamily="18" charset="0"/>
                <a:ea typeface="Times New Roman" panose="02020603050405020304" pitchFamily="18" charset="0"/>
              </a:rPr>
              <a:t>comporta</a:t>
            </a:r>
            <a:r>
              <a:rPr lang="it-IT" sz="1600" b="1" dirty="0">
                <a:solidFill>
                  <a:srgbClr val="000000"/>
                </a:solidFill>
                <a:effectLst/>
                <a:latin typeface="Times New Roman" panose="02020603050405020304" pitchFamily="18" charset="0"/>
                <a:ea typeface="Times New Roman" panose="02020603050405020304" pitchFamily="18" charset="0"/>
              </a:rPr>
              <a:t> </a:t>
            </a:r>
            <a:r>
              <a:rPr lang="it-IT" sz="1600" b="0" dirty="0">
                <a:solidFill>
                  <a:srgbClr val="000000"/>
                </a:solidFill>
                <a:effectLst/>
                <a:latin typeface="Times New Roman" panose="02020603050405020304" pitchFamily="18" charset="0"/>
                <a:ea typeface="Times New Roman" panose="02020603050405020304" pitchFamily="18" charset="0"/>
              </a:rPr>
              <a:t>l’esclusione</a:t>
            </a:r>
            <a:r>
              <a:rPr lang="it-IT" sz="1600" b="1" dirty="0">
                <a:solidFill>
                  <a:srgbClr val="000000"/>
                </a:solidFill>
                <a:effectLst/>
                <a:latin typeface="Times New Roman" panose="02020603050405020304" pitchFamily="18" charset="0"/>
                <a:ea typeface="Times New Roman" panose="02020603050405020304" pitchFamily="18" charset="0"/>
              </a:rPr>
              <a:t> </a:t>
            </a:r>
            <a:r>
              <a:rPr lang="it-IT" sz="1600" dirty="0">
                <a:solidFill>
                  <a:srgbClr val="000000"/>
                </a:solidFill>
                <a:effectLst/>
                <a:latin typeface="Times New Roman" panose="02020603050405020304" pitchFamily="18" charset="0"/>
                <a:ea typeface="Times New Roman" panose="02020603050405020304" pitchFamily="18" charset="0"/>
              </a:rPr>
              <a:t>dalle procedure di gara.</a:t>
            </a:r>
            <a:endParaRPr lang="it-IT" sz="1600" dirty="0">
              <a:effectLst/>
              <a:latin typeface="Times New Roman" panose="02020603050405020304" pitchFamily="18" charset="0"/>
              <a:ea typeface="Times New Roman" panose="02020603050405020304" pitchFamily="18" charset="0"/>
            </a:endParaRPr>
          </a:p>
          <a:p>
            <a:pPr algn="just"/>
            <a:r>
              <a:rPr lang="it-IT" sz="1600" dirty="0">
                <a:solidFill>
                  <a:srgbClr val="000000"/>
                </a:solidFill>
                <a:effectLst/>
                <a:latin typeface="Times New Roman" panose="02020603050405020304" pitchFamily="18" charset="0"/>
                <a:ea typeface="Times New Roman" panose="02020603050405020304" pitchFamily="18" charset="0"/>
              </a:rPr>
              <a:t>La mancata consegna della </a:t>
            </a:r>
            <a:r>
              <a:rPr lang="it-IT" sz="1600" b="0" dirty="0">
                <a:solidFill>
                  <a:srgbClr val="000000"/>
                </a:solidFill>
                <a:effectLst/>
                <a:latin typeface="Times New Roman" panose="02020603050405020304" pitchFamily="18" charset="0"/>
                <a:ea typeface="Times New Roman" panose="02020603050405020304" pitchFamily="18" charset="0"/>
              </a:rPr>
              <a:t>relazione di genere</a:t>
            </a:r>
            <a:r>
              <a:rPr lang="it-IT" sz="1600" dirty="0">
                <a:solidFill>
                  <a:srgbClr val="000000"/>
                </a:solidFill>
                <a:effectLst/>
                <a:latin typeface="Times New Roman" panose="02020603050405020304" pitchFamily="18" charset="0"/>
                <a:ea typeface="Times New Roman" panose="02020603050405020304" pitchFamily="18" charset="0"/>
              </a:rPr>
              <a:t>, invece, fa scattare </a:t>
            </a:r>
            <a:r>
              <a:rPr lang="it-IT" sz="1600" b="1" dirty="0">
                <a:solidFill>
                  <a:srgbClr val="000000"/>
                </a:solidFill>
                <a:effectLst/>
                <a:latin typeface="Times New Roman" panose="02020603050405020304" pitchFamily="18" charset="0"/>
                <a:ea typeface="Times New Roman" panose="02020603050405020304" pitchFamily="18" charset="0"/>
              </a:rPr>
              <a:t>l</a:t>
            </a:r>
            <a:r>
              <a:rPr lang="it-IT" sz="1600" b="0" dirty="0">
                <a:solidFill>
                  <a:srgbClr val="000000"/>
                </a:solidFill>
                <a:effectLst/>
                <a:latin typeface="Times New Roman" panose="02020603050405020304" pitchFamily="18" charset="0"/>
                <a:ea typeface="Times New Roman" panose="02020603050405020304" pitchFamily="18" charset="0"/>
              </a:rPr>
              <a:t>’interdizione</a:t>
            </a:r>
            <a:r>
              <a:rPr lang="it-IT" sz="1600" b="1" dirty="0">
                <a:solidFill>
                  <a:srgbClr val="000000"/>
                </a:solidFill>
                <a:effectLst/>
                <a:latin typeface="Times New Roman" panose="02020603050405020304" pitchFamily="18" charset="0"/>
                <a:ea typeface="Times New Roman" panose="02020603050405020304" pitchFamily="18" charset="0"/>
              </a:rPr>
              <a:t> </a:t>
            </a:r>
            <a:r>
              <a:rPr lang="it-IT" sz="1600" dirty="0">
                <a:solidFill>
                  <a:srgbClr val="000000"/>
                </a:solidFill>
                <a:effectLst/>
                <a:latin typeface="Times New Roman" panose="02020603050405020304" pitchFamily="18" charset="0"/>
                <a:ea typeface="Times New Roman" panose="02020603050405020304" pitchFamily="18" charset="0"/>
              </a:rPr>
              <a:t>di 12 mesi </a:t>
            </a:r>
            <a:r>
              <a:rPr lang="it-IT" sz="1600" i="1" dirty="0">
                <a:solidFill>
                  <a:srgbClr val="000000"/>
                </a:solidFill>
                <a:effectLst/>
                <a:latin typeface="Times New Roman" panose="02020603050405020304" pitchFamily="18" charset="0"/>
                <a:ea typeface="Times New Roman" panose="02020603050405020304" pitchFamily="18" charset="0"/>
              </a:rPr>
              <a:t>“da ulteriori procedure di affidamento in ambito PNRR e PNC”</a:t>
            </a:r>
            <a:r>
              <a:rPr lang="it-IT" sz="1600" dirty="0">
                <a:solidFill>
                  <a:srgbClr val="000000"/>
                </a:solidFill>
                <a:effectLst/>
                <a:latin typeface="Times New Roman" panose="02020603050405020304" pitchFamily="18" charset="0"/>
                <a:ea typeface="Times New Roman" panose="02020603050405020304" pitchFamily="18" charset="0"/>
              </a:rPr>
              <a:t>.</a:t>
            </a:r>
            <a:endParaRPr lang="it-IT" sz="1600" dirty="0">
              <a:effectLst/>
              <a:latin typeface="Times New Roman" panose="02020603050405020304" pitchFamily="18" charset="0"/>
              <a:ea typeface="Times New Roman" panose="02020603050405020304" pitchFamily="18" charset="0"/>
            </a:endParaRPr>
          </a:p>
          <a:p>
            <a:pPr algn="just"/>
            <a:r>
              <a:rPr lang="it-IT" sz="1600" dirty="0">
                <a:solidFill>
                  <a:srgbClr val="000000"/>
                </a:solidFill>
                <a:effectLst/>
                <a:latin typeface="Times New Roman" panose="02020603050405020304" pitchFamily="18" charset="0"/>
                <a:ea typeface="Times New Roman" panose="02020603050405020304" pitchFamily="18" charset="0"/>
              </a:rPr>
              <a:t>Per quanto riguarda le altre penalità, le linee guida ricordano che si può fare riferimento </a:t>
            </a:r>
            <a:r>
              <a:rPr lang="it-IT" sz="1600" u="none" strike="noStrike" dirty="0">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all’art. 50</a:t>
            </a:r>
            <a:r>
              <a:rPr lang="it-IT" sz="1600" dirty="0">
                <a:effectLst/>
                <a:latin typeface="Times New Roman" panose="02020603050405020304" pitchFamily="18" charset="0"/>
                <a:ea typeface="Times New Roman" panose="02020603050405020304" pitchFamily="18" charset="0"/>
              </a:rPr>
              <a:t> del </a:t>
            </a:r>
            <a:r>
              <a:rPr lang="it-IT" sz="1600" dirty="0">
                <a:solidFill>
                  <a:srgbClr val="000000"/>
                </a:solidFill>
                <a:effectLst/>
                <a:latin typeface="Times New Roman" panose="02020603050405020304" pitchFamily="18" charset="0"/>
                <a:ea typeface="Times New Roman" panose="02020603050405020304" pitchFamily="18" charset="0"/>
              </a:rPr>
              <a:t>decreto legge n. 77/2021.</a:t>
            </a:r>
            <a:endParaRPr lang="it-IT" sz="1600" dirty="0">
              <a:effectLst/>
              <a:latin typeface="Times New Roman" panose="02020603050405020304" pitchFamily="18" charset="0"/>
              <a:ea typeface="Times New Roman" panose="02020603050405020304" pitchFamily="18" charset="0"/>
            </a:endParaRPr>
          </a:p>
          <a:p>
            <a:pPr algn="just"/>
            <a:r>
              <a:rPr lang="it-IT" sz="1600" dirty="0">
                <a:solidFill>
                  <a:srgbClr val="000000"/>
                </a:solidFill>
                <a:effectLst/>
                <a:latin typeface="Times New Roman" panose="02020603050405020304" pitchFamily="18" charset="0"/>
                <a:ea typeface="Times New Roman" panose="02020603050405020304" pitchFamily="18" charset="0"/>
              </a:rPr>
              <a:t>La norma prevede la possibilità di infliggere una </a:t>
            </a:r>
            <a:r>
              <a:rPr lang="it-IT" sz="1600" b="0" dirty="0">
                <a:solidFill>
                  <a:srgbClr val="000000"/>
                </a:solidFill>
                <a:effectLst/>
                <a:latin typeface="Times New Roman" panose="02020603050405020304" pitchFamily="18" charset="0"/>
                <a:ea typeface="Times New Roman" panose="02020603050405020304" pitchFamily="18" charset="0"/>
              </a:rPr>
              <a:t>sanzione giornaliera</a:t>
            </a:r>
            <a:r>
              <a:rPr lang="it-IT" sz="1600" dirty="0">
                <a:solidFill>
                  <a:srgbClr val="000000"/>
                </a:solidFill>
                <a:effectLst/>
                <a:latin typeface="Times New Roman" panose="02020603050405020304" pitchFamily="18" charset="0"/>
                <a:ea typeface="Times New Roman" panose="02020603050405020304" pitchFamily="18" charset="0"/>
              </a:rPr>
              <a:t> che può essere </a:t>
            </a:r>
            <a:r>
              <a:rPr lang="it-IT" sz="1600" i="1" dirty="0">
                <a:solidFill>
                  <a:srgbClr val="000000"/>
                </a:solidFill>
                <a:effectLst/>
                <a:latin typeface="Times New Roman" panose="02020603050405020304" pitchFamily="18" charset="0"/>
                <a:ea typeface="Times New Roman" panose="02020603050405020304" pitchFamily="18" charset="0"/>
              </a:rPr>
              <a:t>“compresa tra lo 0,6 per mille e l’1 per mille dell’ammontare netto contrattuale”</a:t>
            </a:r>
            <a:r>
              <a:rPr lang="it-IT" sz="1600" dirty="0">
                <a:solidFill>
                  <a:srgbClr val="000000"/>
                </a:solidFill>
                <a:effectLst/>
                <a:latin typeface="Times New Roman" panose="02020603050405020304" pitchFamily="18" charset="0"/>
                <a:ea typeface="Times New Roman" panose="02020603050405020304" pitchFamily="18" charset="0"/>
              </a:rPr>
              <a:t>, in base alla gravità del fatto.</a:t>
            </a:r>
            <a:endParaRPr lang="it-IT" sz="1600" dirty="0">
              <a:effectLst/>
              <a:latin typeface="Times New Roman" panose="02020603050405020304" pitchFamily="18" charset="0"/>
              <a:ea typeface="Times New Roman" panose="02020603050405020304" pitchFamily="18" charset="0"/>
            </a:endParaRPr>
          </a:p>
          <a:p>
            <a:pPr algn="just"/>
            <a:r>
              <a:rPr lang="it-IT" sz="1600" dirty="0">
                <a:solidFill>
                  <a:srgbClr val="000000"/>
                </a:solidFill>
                <a:effectLst/>
                <a:latin typeface="Times New Roman" panose="02020603050405020304" pitchFamily="18" charset="0"/>
                <a:ea typeface="Times New Roman" panose="02020603050405020304" pitchFamily="18" charset="0"/>
              </a:rPr>
              <a:t>Il </a:t>
            </a:r>
            <a:r>
              <a:rPr lang="it-IT" sz="1600" b="0" dirty="0">
                <a:solidFill>
                  <a:srgbClr val="000000"/>
                </a:solidFill>
                <a:effectLst/>
                <a:latin typeface="Times New Roman" panose="02020603050405020304" pitchFamily="18" charset="0"/>
                <a:ea typeface="Times New Roman" panose="02020603050405020304" pitchFamily="18" charset="0"/>
              </a:rPr>
              <a:t>committente</a:t>
            </a:r>
            <a:r>
              <a:rPr lang="it-IT" sz="1600" dirty="0">
                <a:solidFill>
                  <a:srgbClr val="000000"/>
                </a:solidFill>
                <a:effectLst/>
                <a:latin typeface="Times New Roman" panose="02020603050405020304" pitchFamily="18" charset="0"/>
                <a:ea typeface="Times New Roman" panose="02020603050405020304" pitchFamily="18" charset="0"/>
              </a:rPr>
              <a:t>, nella sezione </a:t>
            </a:r>
            <a:r>
              <a:rPr lang="it-IT" sz="1600" i="1" dirty="0">
                <a:solidFill>
                  <a:srgbClr val="000000"/>
                </a:solidFill>
                <a:effectLst/>
                <a:latin typeface="Times New Roman" panose="02020603050405020304" pitchFamily="18" charset="0"/>
                <a:ea typeface="Times New Roman" panose="02020603050405020304" pitchFamily="18" charset="0"/>
              </a:rPr>
              <a:t>“Amministrazione trasparente”</a:t>
            </a:r>
            <a:r>
              <a:rPr lang="it-IT" sz="1600" dirty="0">
                <a:solidFill>
                  <a:srgbClr val="000000"/>
                </a:solidFill>
                <a:effectLst/>
                <a:latin typeface="Times New Roman" panose="02020603050405020304" pitchFamily="18" charset="0"/>
                <a:ea typeface="Times New Roman" panose="02020603050405020304" pitchFamily="18" charset="0"/>
              </a:rPr>
              <a:t> del sito, dovrà rendere </a:t>
            </a:r>
            <a:r>
              <a:rPr lang="it-IT" sz="1600" b="0" dirty="0">
                <a:solidFill>
                  <a:srgbClr val="000000"/>
                </a:solidFill>
                <a:effectLst/>
                <a:latin typeface="Times New Roman" panose="02020603050405020304" pitchFamily="18" charset="0"/>
                <a:ea typeface="Times New Roman" panose="02020603050405020304" pitchFamily="18" charset="0"/>
              </a:rPr>
              <a:t>pubbliche</a:t>
            </a:r>
            <a:r>
              <a:rPr lang="it-IT" sz="1600" b="1" dirty="0">
                <a:solidFill>
                  <a:srgbClr val="000000"/>
                </a:solidFill>
                <a:effectLst/>
                <a:latin typeface="Times New Roman" panose="02020603050405020304" pitchFamily="18" charset="0"/>
                <a:ea typeface="Times New Roman" panose="02020603050405020304" pitchFamily="18" charset="0"/>
              </a:rPr>
              <a:t> </a:t>
            </a:r>
            <a:r>
              <a:rPr lang="it-IT" sz="1600" dirty="0">
                <a:solidFill>
                  <a:srgbClr val="000000"/>
                </a:solidFill>
                <a:effectLst/>
                <a:latin typeface="Times New Roman" panose="02020603050405020304" pitchFamily="18" charset="0"/>
                <a:ea typeface="Times New Roman" panose="02020603050405020304" pitchFamily="18" charset="0"/>
              </a:rPr>
              <a:t>le relazioni e le dichiarazioni obbligatorie citate in precedenza, che andranno inviate anche ai Ministeri di riferimento.</a:t>
            </a:r>
            <a:endParaRPr lang="it-IT" sz="1600" dirty="0">
              <a:effectLst/>
              <a:latin typeface="Times New Roman" panose="02020603050405020304" pitchFamily="18" charset="0"/>
              <a:ea typeface="Times New Roman" panose="02020603050405020304" pitchFamily="18" charset="0"/>
            </a:endParaRPr>
          </a:p>
          <a:p>
            <a:pPr algn="just"/>
            <a:r>
              <a:rPr lang="it-IT" sz="1600" dirty="0">
                <a:solidFill>
                  <a:srgbClr val="000000"/>
                </a:solidFill>
                <a:effectLst/>
                <a:latin typeface="Times New Roman" panose="02020603050405020304" pitchFamily="18" charset="0"/>
                <a:ea typeface="Times New Roman" panose="02020603050405020304" pitchFamily="18" charset="0"/>
              </a:rPr>
              <a:t>Un provvedimento successivo </a:t>
            </a:r>
            <a:r>
              <a:rPr lang="it-IT" sz="1600" u="none" strike="noStrike" dirty="0">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dell’ANAC</a:t>
            </a:r>
            <a:r>
              <a:rPr lang="it-IT" sz="1600" dirty="0">
                <a:effectLst/>
                <a:latin typeface="Times New Roman" panose="02020603050405020304" pitchFamily="18" charset="0"/>
                <a:ea typeface="Times New Roman" panose="02020603050405020304" pitchFamily="18" charset="0"/>
              </a:rPr>
              <a:t>, </a:t>
            </a:r>
            <a:r>
              <a:rPr lang="it-IT" sz="1600" dirty="0">
                <a:solidFill>
                  <a:srgbClr val="000000"/>
                </a:solidFill>
                <a:effectLst/>
                <a:latin typeface="Times New Roman" panose="02020603050405020304" pitchFamily="18" charset="0"/>
                <a:ea typeface="Times New Roman" panose="02020603050405020304" pitchFamily="18" charset="0"/>
              </a:rPr>
              <a:t>invece, specificherà i dati e le informazioni che le stazioni appaltanti e gli enti aggiudicatori devono fornire all’interno della </a:t>
            </a:r>
            <a:r>
              <a:rPr lang="it-IT" sz="1600" b="0" dirty="0">
                <a:solidFill>
                  <a:srgbClr val="000000"/>
                </a:solidFill>
                <a:effectLst/>
                <a:latin typeface="Times New Roman" panose="02020603050405020304" pitchFamily="18" charset="0"/>
                <a:ea typeface="Times New Roman" panose="02020603050405020304" pitchFamily="18" charset="0"/>
              </a:rPr>
              <a:t>Banca Dati Nazionale dei Contratti Pubblici</a:t>
            </a:r>
            <a:r>
              <a:rPr lang="it-IT" sz="1600" b="1" dirty="0">
                <a:solidFill>
                  <a:srgbClr val="000000"/>
                </a:solidFill>
                <a:effectLst/>
                <a:latin typeface="Times New Roman" panose="02020603050405020304" pitchFamily="18" charset="0"/>
                <a:ea typeface="Times New Roman" panose="02020603050405020304" pitchFamily="18" charset="0"/>
              </a:rPr>
              <a:t>,</a:t>
            </a:r>
            <a:r>
              <a:rPr lang="it-IT" sz="1600" dirty="0">
                <a:solidFill>
                  <a:srgbClr val="000000"/>
                </a:solidFill>
                <a:effectLst/>
                <a:latin typeface="Times New Roman" panose="02020603050405020304" pitchFamily="18" charset="0"/>
                <a:ea typeface="Times New Roman" panose="02020603050405020304" pitchFamily="18" charset="0"/>
              </a:rPr>
              <a:t> attraverso il quale le autorità monitoreranno la regolarità delle </a:t>
            </a:r>
            <a:r>
              <a:rPr lang="it-IT" sz="1800" dirty="0">
                <a:solidFill>
                  <a:srgbClr val="000000"/>
                </a:solidFill>
                <a:effectLst/>
                <a:latin typeface="Times New Roman" panose="02020603050405020304" pitchFamily="18" charset="0"/>
                <a:ea typeface="Times New Roman" panose="02020603050405020304" pitchFamily="18" charset="0"/>
              </a:rPr>
              <a:t>procedure.</a:t>
            </a:r>
            <a:endParaRPr lang="it-IT" sz="1800" dirty="0">
              <a:effectLst/>
              <a:latin typeface="Times New Roman" panose="02020603050405020304" pitchFamily="18" charset="0"/>
              <a:ea typeface="Times New Roman" panose="02020603050405020304" pitchFamily="18" charset="0"/>
            </a:endParaRPr>
          </a:p>
          <a:p>
            <a:pPr algn="just"/>
            <a:endParaRPr lang="it-IT" sz="1800" dirty="0">
              <a:effectLst/>
              <a:latin typeface="Times New Roman" panose="02020603050405020304" pitchFamily="18" charset="0"/>
              <a:ea typeface="Times New Roman" panose="02020603050405020304" pitchFamily="18" charset="0"/>
            </a:endParaRPr>
          </a:p>
          <a:p>
            <a:pPr algn="just"/>
            <a:r>
              <a:rPr lang="it-IT" sz="1800" b="1" dirty="0">
                <a:effectLst/>
                <a:latin typeface="Times New Roman" panose="02020603050405020304" pitchFamily="18" charset="0"/>
                <a:ea typeface="Times New Roman" panose="02020603050405020304" pitchFamily="18" charset="0"/>
              </a:rPr>
              <a:t> </a:t>
            </a:r>
            <a:endParaRPr lang="it-I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75134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6B67CC93-0BD3-4C00-8319-38675904D2F6}"/>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4338E2BB-C792-435C-9D1D-C2ACFA89504E}"/>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60D143D9-3BF2-4200-9C91-9A25C3634EE2}"/>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C85C92E3-F81B-463D-A3A0-20D34CEB11C3}"/>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FDA80B27-DD19-4D45-9CA5-CA9DBCAEE476}"/>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687256" y="304504"/>
            <a:ext cx="7841044" cy="604214"/>
          </a:xfrm>
          <a:prstGeom prst="rect">
            <a:avLst/>
          </a:prstGeom>
        </p:spPr>
        <p:txBody>
          <a:bodyPr/>
          <a:lstStyle>
            <a:lvl1pPr>
              <a:defRPr>
                <a:latin typeface="+mj-lt"/>
                <a:ea typeface="+mj-ea"/>
                <a:cs typeface="+mj-cs"/>
              </a:defRPr>
            </a:lvl1pPr>
          </a:lstStyle>
          <a:p>
            <a:r>
              <a:rPr lang="it-IT" sz="2000" b="1" kern="0" dirty="0">
                <a:solidFill>
                  <a:srgbClr val="FC9914"/>
                </a:solidFill>
              </a:rPr>
              <a:t>Art. 34</a:t>
            </a:r>
            <a:r>
              <a:rPr lang="it-IT" sz="2000" dirty="0">
                <a:solidFill>
                  <a:srgbClr val="3D3B39"/>
                </a:solidFill>
                <a:effectLst/>
                <a:latin typeface="PT Serif" panose="020A0603040505020204" pitchFamily="18" charset="0"/>
                <a:ea typeface="Times New Roman" panose="02020603050405020304" pitchFamily="18" charset="0"/>
                <a:cs typeface="Times New Roman" panose="02020603050405020304" pitchFamily="18" charset="0"/>
              </a:rPr>
              <a:t> </a:t>
            </a:r>
            <a:r>
              <a:rPr lang="it-IT" sz="2000" b="1" kern="0" dirty="0">
                <a:solidFill>
                  <a:srgbClr val="FC9914"/>
                </a:solidFill>
              </a:rPr>
              <a:t>del DL 30/04/2022, n. 36 “Ulteriori misure urgenti per l’attuazione del Piano nazionale di ripresa e resilienza (PNRR)”, </a:t>
            </a:r>
          </a:p>
        </p:txBody>
      </p:sp>
      <p:sp>
        <p:nvSpPr>
          <p:cNvPr id="16" name="CasellaDiTesto 15">
            <a:extLst>
              <a:ext uri="{FF2B5EF4-FFF2-40B4-BE49-F238E27FC236}">
                <a16:creationId xmlns:a16="http://schemas.microsoft.com/office/drawing/2014/main" id="{40E29503-AA31-48B1-BAEC-9E3C17C6E08A}"/>
              </a:ext>
            </a:extLst>
          </p:cNvPr>
          <p:cNvSpPr txBox="1"/>
          <p:nvPr/>
        </p:nvSpPr>
        <p:spPr>
          <a:xfrm>
            <a:off x="830581" y="1630551"/>
            <a:ext cx="9019702" cy="4078937"/>
          </a:xfrm>
          <a:prstGeom prst="rect">
            <a:avLst/>
          </a:prstGeom>
          <a:noFill/>
        </p:spPr>
        <p:txBody>
          <a:bodyPr wrap="square">
            <a:spAutoFit/>
          </a:bodyPr>
          <a:lstStyle/>
          <a:p>
            <a:pPr algn="just">
              <a:lnSpc>
                <a:spcPct val="107000"/>
              </a:lnSpc>
              <a:spcAft>
                <a:spcPts val="1325"/>
              </a:spcAft>
            </a:pPr>
            <a:r>
              <a:rPr lang="it-IT" sz="1600" dirty="0">
                <a:solidFill>
                  <a:srgbClr val="3D3B39"/>
                </a:solidFill>
                <a:effectLst/>
                <a:latin typeface="PT Serif" panose="020A0603040505020204" pitchFamily="18" charset="0"/>
                <a:ea typeface="Times New Roman" panose="02020603050405020304" pitchFamily="18" charset="0"/>
                <a:cs typeface="Times New Roman" panose="02020603050405020304" pitchFamily="18" charset="0"/>
              </a:rPr>
              <a:t>La disposizione si è resa necessaria per armonizzare la disciplina contenuta nel Codice dei contratti pubblici all’introduzione del sistema della certificazione della parità di genere, conferendo allo stesso effettività, in coerenza con lo specifico obiettivo di </a:t>
            </a:r>
            <a:r>
              <a:rPr lang="it-IT" sz="1600" b="1" dirty="0">
                <a:solidFill>
                  <a:srgbClr val="3D3B39"/>
                </a:solidFill>
                <a:effectLst/>
                <a:latin typeface="PT Serif" panose="020A0603040505020204" pitchFamily="18" charset="0"/>
                <a:ea typeface="Times New Roman" panose="02020603050405020304" pitchFamily="18" charset="0"/>
                <a:cs typeface="Times New Roman" panose="02020603050405020304" pitchFamily="18" charset="0"/>
              </a:rPr>
              <a:t>PNRR</a:t>
            </a:r>
            <a:r>
              <a:rPr lang="it-IT" sz="1600" dirty="0">
                <a:solidFill>
                  <a:srgbClr val="3D3B39"/>
                </a:solidFill>
                <a:effectLst/>
                <a:latin typeface="PT Serif" panose="020A0603040505020204" pitchFamily="18" charset="0"/>
                <a:ea typeface="Times New Roman" panose="02020603050405020304" pitchFamily="18" charset="0"/>
                <a:cs typeface="Times New Roman" panose="02020603050405020304" pitchFamily="18" charset="0"/>
              </a:rPr>
              <a:t>.</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1325"/>
              </a:spcAft>
            </a:pPr>
            <a:r>
              <a:rPr lang="it-IT" sz="1600" dirty="0">
                <a:solidFill>
                  <a:srgbClr val="3D3B39"/>
                </a:solidFill>
                <a:effectLst/>
                <a:latin typeface="PT Serif" panose="020A0603040505020204" pitchFamily="18" charset="0"/>
                <a:ea typeface="Times New Roman" panose="02020603050405020304" pitchFamily="18" charset="0"/>
                <a:cs typeface="Times New Roman" panose="02020603050405020304" pitchFamily="18" charset="0"/>
              </a:rPr>
              <a:t>Le modifiche agli articoli del codice dei contratti pubblici sono </a:t>
            </a:r>
            <a:r>
              <a:rPr lang="it-IT" sz="1600" b="1" dirty="0">
                <a:solidFill>
                  <a:srgbClr val="3D3B39"/>
                </a:solidFill>
                <a:effectLst/>
                <a:latin typeface="PT Serif" panose="020A0603040505020204" pitchFamily="18" charset="0"/>
                <a:ea typeface="Times New Roman" panose="02020603050405020304" pitchFamily="18" charset="0"/>
                <a:cs typeface="Times New Roman" panose="02020603050405020304" pitchFamily="18" charset="0"/>
              </a:rPr>
              <a:t>in vigore dal 1° maggio 2022</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2160"/>
              </a:lnSpc>
              <a:spcAft>
                <a:spcPts val="1325"/>
              </a:spcAft>
            </a:pPr>
            <a:r>
              <a:rPr lang="it-IT" sz="1600" b="1" dirty="0">
                <a:solidFill>
                  <a:schemeClr val="accent6"/>
                </a:solidFill>
                <a:effectLst/>
                <a:latin typeface="PT Serif" panose="020A0603040505020204" pitchFamily="18" charset="0"/>
                <a:ea typeface="Times New Roman" panose="02020603050405020304" pitchFamily="18" charset="0"/>
                <a:cs typeface="Times New Roman" panose="02020603050405020304" pitchFamily="18" charset="0"/>
              </a:rPr>
              <a:t>ART. 34 – (Rafforzamento del sistema di certificazione della parità di genere)</a:t>
            </a:r>
            <a:endParaRPr lang="it-IT" sz="16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2160"/>
              </a:lnSpc>
              <a:spcAft>
                <a:spcPts val="1325"/>
              </a:spcAft>
            </a:pPr>
            <a:r>
              <a:rPr lang="it-IT" sz="1600" dirty="0">
                <a:solidFill>
                  <a:srgbClr val="3D3B39"/>
                </a:solidFill>
                <a:effectLst/>
                <a:latin typeface="PT Serif" panose="020A0603040505020204" pitchFamily="18" charset="0"/>
                <a:ea typeface="Times New Roman" panose="02020603050405020304" pitchFamily="18" charset="0"/>
                <a:cs typeface="Times New Roman" panose="02020603050405020304" pitchFamily="18" charset="0"/>
              </a:rPr>
              <a:t>1. Al decreto legislativo 18 aprile 2016, n. 50, sono apportate le seguenti modificazioni:</a:t>
            </a:r>
            <a:br>
              <a:rPr lang="it-IT" sz="1600" dirty="0">
                <a:solidFill>
                  <a:srgbClr val="3D3B39"/>
                </a:solidFill>
                <a:effectLst/>
                <a:latin typeface="PT Serif" panose="020A0603040505020204" pitchFamily="18" charset="0"/>
                <a:ea typeface="Times New Roman" panose="02020603050405020304" pitchFamily="18" charset="0"/>
                <a:cs typeface="Times New Roman" panose="02020603050405020304" pitchFamily="18" charset="0"/>
              </a:rPr>
            </a:br>
            <a:r>
              <a:rPr lang="it-IT" sz="1600" dirty="0">
                <a:solidFill>
                  <a:srgbClr val="3D3B39"/>
                </a:solidFill>
                <a:effectLst/>
                <a:latin typeface="PT Serif" panose="020A0603040505020204" pitchFamily="18" charset="0"/>
                <a:ea typeface="Times New Roman" panose="02020603050405020304" pitchFamily="18" charset="0"/>
                <a:cs typeface="Times New Roman" panose="02020603050405020304" pitchFamily="18" charset="0"/>
              </a:rPr>
              <a:t>a) all’articolo 93, comma 7, le parole “decreto legislativo n. 231/2001” sono sostituite dalle seguenti: “decreto legislativo n. 231 del 2001, o in possesso di certificazione della parità di genere di cui all’articolo 46-bis del decreto legislativo 11 aprile 2006, n. 198,”;</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2160"/>
              </a:lnSpc>
              <a:spcAft>
                <a:spcPts val="800"/>
              </a:spcAft>
            </a:pPr>
            <a:r>
              <a:rPr lang="it-IT" sz="1600" dirty="0">
                <a:solidFill>
                  <a:srgbClr val="3D3B39"/>
                </a:solidFill>
                <a:effectLst/>
                <a:latin typeface="PT Serif" panose="020A0603040505020204" pitchFamily="18" charset="0"/>
                <a:ea typeface="Times New Roman" panose="02020603050405020304" pitchFamily="18" charset="0"/>
                <a:cs typeface="Times New Roman" panose="02020603050405020304" pitchFamily="18" charset="0"/>
              </a:rPr>
              <a:t>b) all’articolo 95, comma 13, sono aggiunte, in fine, le seguenti parole: “e l’adozione di politiche tese al raggiungimento della parità di genere comprovata dal possesso di certificazione della parità di genere di cui all’articolo 46-bis del decreto legislativo 11 aprile 2006, n. 198”.</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986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6B67CC93-0BD3-4C00-8319-38675904D2F6}"/>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4338E2BB-C792-435C-9D1D-C2ACFA89504E}"/>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60D143D9-3BF2-4200-9C91-9A25C3634EE2}"/>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C85C92E3-F81B-463D-A3A0-20D34CEB11C3}"/>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FDA80B27-DD19-4D45-9CA5-CA9DBCAEE476}"/>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687256" y="304504"/>
            <a:ext cx="7841044" cy="604214"/>
          </a:xfrm>
          <a:prstGeom prst="rect">
            <a:avLst/>
          </a:prstGeom>
        </p:spPr>
        <p:txBody>
          <a:bodyPr/>
          <a:lstStyle>
            <a:lvl1pPr>
              <a:defRPr>
                <a:latin typeface="+mj-lt"/>
                <a:ea typeface="+mj-ea"/>
                <a:cs typeface="+mj-cs"/>
              </a:defRPr>
            </a:lvl1pPr>
          </a:lstStyle>
          <a:p>
            <a:r>
              <a:rPr lang="it-IT" sz="2000" b="1" kern="0" dirty="0">
                <a:solidFill>
                  <a:srgbClr val="FC9914"/>
                </a:solidFill>
              </a:rPr>
              <a:t>Garanzie per la partecipazione alle procedure di gara</a:t>
            </a:r>
          </a:p>
        </p:txBody>
      </p:sp>
      <p:sp>
        <p:nvSpPr>
          <p:cNvPr id="15" name="CasellaDiTesto 14">
            <a:extLst>
              <a:ext uri="{FF2B5EF4-FFF2-40B4-BE49-F238E27FC236}">
                <a16:creationId xmlns:a16="http://schemas.microsoft.com/office/drawing/2014/main" id="{7DF46E21-0EF2-4E8A-950D-C83D8BE310DF}"/>
              </a:ext>
            </a:extLst>
          </p:cNvPr>
          <p:cNvSpPr txBox="1"/>
          <p:nvPr/>
        </p:nvSpPr>
        <p:spPr>
          <a:xfrm>
            <a:off x="698500" y="1647833"/>
            <a:ext cx="8534400" cy="4764831"/>
          </a:xfrm>
          <a:prstGeom prst="rect">
            <a:avLst/>
          </a:prstGeom>
          <a:noFill/>
        </p:spPr>
        <p:txBody>
          <a:bodyPr wrap="square">
            <a:spAutoFit/>
          </a:bodyPr>
          <a:lstStyle/>
          <a:p>
            <a:pPr algn="just">
              <a:lnSpc>
                <a:spcPct val="107000"/>
              </a:lnSpc>
              <a:spcAft>
                <a:spcPts val="1325"/>
              </a:spcAft>
            </a:pPr>
            <a:r>
              <a:rPr lang="it-IT" sz="1600" dirty="0">
                <a:solidFill>
                  <a:srgbClr val="3D3B39"/>
                </a:solidFill>
                <a:latin typeface="PT Serif" panose="020A0603040505020204" pitchFamily="18" charset="0"/>
                <a:cs typeface="Times New Roman" panose="02020603050405020304" pitchFamily="18" charset="0"/>
              </a:rPr>
              <a:t>La lettera a), in particolare va a modificare </a:t>
            </a:r>
            <a:r>
              <a:rPr lang="it-IT" sz="1600" dirty="0">
                <a:solidFill>
                  <a:srgbClr val="3D3B39"/>
                </a:solidFill>
                <a:latin typeface="PT Serif" panose="020A06030405050202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il comma 7 dell’art. 93</a:t>
            </a:r>
            <a:r>
              <a:rPr lang="it-IT" sz="1600" dirty="0">
                <a:solidFill>
                  <a:srgbClr val="3D3B39"/>
                </a:solidFill>
                <a:latin typeface="PT Serif" panose="020A0603040505020204" pitchFamily="18" charset="0"/>
                <a:cs typeface="Times New Roman" panose="02020603050405020304" pitchFamily="18" charset="0"/>
              </a:rPr>
              <a:t>, concernente le garanzie per la partecipazione alle procedure di gara, inserendo quale ulteriore ipotesi di riduzione della cd. “garanzia provvisoria” (cauzione o fideiussione, a scelta dell’offerente, nella misura del 2 % del prezzo base indicato nel bando o nell’avviso) il possesso della certificazione della parità di genere.</a:t>
            </a:r>
          </a:p>
          <a:p>
            <a:pPr algn="just">
              <a:lnSpc>
                <a:spcPct val="107000"/>
              </a:lnSpc>
              <a:spcAft>
                <a:spcPts val="1325"/>
              </a:spcAft>
            </a:pPr>
            <a:r>
              <a:rPr lang="it-IT" sz="1600" dirty="0">
                <a:solidFill>
                  <a:srgbClr val="3D3B39"/>
                </a:solidFill>
                <a:latin typeface="PT Serif" panose="020A0603040505020204" pitchFamily="18" charset="0"/>
                <a:cs typeface="Times New Roman" panose="02020603050405020304" pitchFamily="18" charset="0"/>
              </a:rPr>
              <a:t>In tal modo si conferisce operatività alla documentazione in questione, disciplinata a livello generale nell’art. 46-bis inserito nel d.lgs. 11 aprile 2006, n. 198 (Codice delle pari opportunità) dalla l. 5 novembre 2021, n. 162, valorizzandone altresì la finalità “certificativa”, appunto, dell’avvenuta adozione da parte dell’impresa di politiche tese al raggiungimento della parità di genere.</a:t>
            </a:r>
          </a:p>
          <a:p>
            <a:pPr algn="just">
              <a:lnSpc>
                <a:spcPct val="107000"/>
              </a:lnSpc>
              <a:spcAft>
                <a:spcPts val="1325"/>
              </a:spcAft>
            </a:pPr>
            <a:r>
              <a:rPr lang="it-IT" sz="1600" dirty="0">
                <a:solidFill>
                  <a:srgbClr val="3D3B39"/>
                </a:solidFill>
                <a:latin typeface="PT Serif" panose="020A0603040505020204" pitchFamily="18" charset="0"/>
                <a:cs typeface="Times New Roman" panose="02020603050405020304" pitchFamily="18" charset="0"/>
              </a:rPr>
              <a:t>In pratica, nei contratti relativi a servizi e forniture è riconosciuta la riduzione del 30 % della garanzia provvisoria anche agli operatori economici in possesso di tale certificazione della parità di genere, che vengono pertanto equiparati alle altre categorie già ivi contemplate dalla norma, ovvero quelli in possesso del rating di legalità e del rating di impresa o della attestazione del modello organizzativo, ai sensi del decreto legislativo n. 231 del 2001.</a:t>
            </a:r>
          </a:p>
          <a:p>
            <a:pPr>
              <a:lnSpc>
                <a:spcPct val="107000"/>
              </a:lnSpc>
              <a:spcAft>
                <a:spcPts val="1125"/>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1E0D9813-3695-4C77-A879-144ACBF41D54}"/>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91E20BF7-2062-4F94-ABBD-2DB000A54DE9}"/>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2A98397A-731B-4A8E-9F58-66AC5ADC696B}"/>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EF296A51-7183-4EAE-8F7C-18E1E588B796}"/>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7A104DA6-A81C-4123-B903-57C03C22AEFE}"/>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699792" y="274638"/>
            <a:ext cx="7993608" cy="534987"/>
          </a:xfrm>
          <a:prstGeom prst="rect">
            <a:avLst/>
          </a:prstGeom>
        </p:spPr>
        <p:txBody>
          <a:bodyPr/>
          <a:lstStyle>
            <a:lvl1pPr>
              <a:defRPr>
                <a:latin typeface="+mj-lt"/>
                <a:ea typeface="+mj-ea"/>
                <a:cs typeface="+mj-cs"/>
              </a:defRPr>
            </a:lvl1pPr>
          </a:lstStyle>
          <a:p>
            <a:r>
              <a:rPr lang="it-IT" sz="2000" b="1" kern="0" dirty="0">
                <a:solidFill>
                  <a:srgbClr val="FC9914"/>
                </a:solidFill>
              </a:rPr>
              <a:t>Disciplina dei criteri di aggiudicazione</a:t>
            </a:r>
          </a:p>
          <a:p>
            <a:endParaRPr lang="it-IT" sz="2800" b="1" kern="0" dirty="0">
              <a:solidFill>
                <a:srgbClr val="FC9914"/>
              </a:solidFill>
            </a:endParaRPr>
          </a:p>
        </p:txBody>
      </p:sp>
      <p:sp>
        <p:nvSpPr>
          <p:cNvPr id="15" name="CasellaDiTesto 14">
            <a:extLst>
              <a:ext uri="{FF2B5EF4-FFF2-40B4-BE49-F238E27FC236}">
                <a16:creationId xmlns:a16="http://schemas.microsoft.com/office/drawing/2014/main" id="{BCCDD235-6A7F-4948-A9B1-ED19D7A15A08}"/>
              </a:ext>
            </a:extLst>
          </p:cNvPr>
          <p:cNvSpPr txBox="1"/>
          <p:nvPr/>
        </p:nvSpPr>
        <p:spPr>
          <a:xfrm>
            <a:off x="469900" y="1672738"/>
            <a:ext cx="9448800" cy="4171591"/>
          </a:xfrm>
          <a:prstGeom prst="rect">
            <a:avLst/>
          </a:prstGeom>
          <a:noFill/>
        </p:spPr>
        <p:txBody>
          <a:bodyPr wrap="square">
            <a:spAutoFit/>
          </a:bodyPr>
          <a:lstStyle/>
          <a:p>
            <a:pPr algn="just">
              <a:lnSpc>
                <a:spcPct val="107000"/>
              </a:lnSpc>
              <a:spcAft>
                <a:spcPts val="1325"/>
              </a:spcAft>
            </a:pPr>
            <a:r>
              <a:rPr lang="it-IT" sz="1600" dirty="0">
                <a:solidFill>
                  <a:srgbClr val="3D3B39"/>
                </a:solidFill>
                <a:latin typeface="PT Serif" panose="020A0603040505020204" pitchFamily="18" charset="0"/>
                <a:cs typeface="Times New Roman" panose="02020603050405020304" pitchFamily="18" charset="0"/>
              </a:rPr>
              <a:t>La lettera b) impatta invece sulla disciplina dei criteri di aggiudicazione degli appalti, declinati </a:t>
            </a:r>
            <a:r>
              <a:rPr lang="it-IT" sz="1600" dirty="0">
                <a:solidFill>
                  <a:srgbClr val="3D3B39"/>
                </a:solidFill>
                <a:latin typeface="PT Serif" panose="020A06030405050202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all’art. 95</a:t>
            </a:r>
            <a:r>
              <a:rPr lang="it-IT" sz="1600" dirty="0">
                <a:solidFill>
                  <a:srgbClr val="3D3B39"/>
                </a:solidFill>
                <a:latin typeface="PT Serif" panose="020A0603040505020204" pitchFamily="18" charset="0"/>
                <a:cs typeface="Times New Roman" panose="02020603050405020304" pitchFamily="18" charset="0"/>
              </a:rPr>
              <a:t> del medesimo Codice dei contratti pubblici.</a:t>
            </a:r>
          </a:p>
          <a:p>
            <a:pPr algn="just">
              <a:lnSpc>
                <a:spcPct val="107000"/>
              </a:lnSpc>
              <a:spcAft>
                <a:spcPts val="1325"/>
              </a:spcAft>
            </a:pPr>
            <a:r>
              <a:rPr lang="it-IT" sz="1600" dirty="0">
                <a:solidFill>
                  <a:srgbClr val="3D3B39"/>
                </a:solidFill>
                <a:latin typeface="PT Serif" panose="020A0603040505020204" pitchFamily="18" charset="0"/>
                <a:cs typeface="Times New Roman" panose="02020603050405020304" pitchFamily="18" charset="0"/>
              </a:rPr>
              <a:t>Il comma 13, sostituito dall’art. 49, comma 1 bis, lett. b), introdotto in sede di conversione del </a:t>
            </a:r>
            <a:r>
              <a:rPr lang="it-IT" sz="1600" dirty="0" err="1">
                <a:solidFill>
                  <a:srgbClr val="3D3B39"/>
                </a:solidFill>
                <a:latin typeface="PT Serif" panose="020A0603040505020204" pitchFamily="18" charset="0"/>
                <a:cs typeface="Times New Roman" panose="02020603050405020304" pitchFamily="18" charset="0"/>
              </a:rPr>
              <a:t>d.l.</a:t>
            </a:r>
            <a:r>
              <a:rPr lang="it-IT" sz="1600" dirty="0">
                <a:solidFill>
                  <a:srgbClr val="3D3B39"/>
                </a:solidFill>
                <a:latin typeface="PT Serif" panose="020A0603040505020204" pitchFamily="18" charset="0"/>
                <a:cs typeface="Times New Roman" panose="02020603050405020304" pitchFamily="18" charset="0"/>
              </a:rPr>
              <a:t> 26 ottobre 2019, n. 124, ad opera della l. 19 dicembre 2019, n. 157, prevede la possibilità di introdurre nei bandi di gara, negli avvisi o negli inviti criteri premiali applicabili alla valutazione delle offerte.</a:t>
            </a:r>
          </a:p>
          <a:p>
            <a:pPr algn="just">
              <a:lnSpc>
                <a:spcPct val="107000"/>
              </a:lnSpc>
              <a:spcAft>
                <a:spcPts val="1325"/>
              </a:spcAft>
            </a:pPr>
            <a:r>
              <a:rPr lang="it-IT" sz="1600" dirty="0">
                <a:solidFill>
                  <a:srgbClr val="3D3B39"/>
                </a:solidFill>
                <a:latin typeface="PT Serif" panose="020A0603040505020204" pitchFamily="18" charset="0"/>
                <a:cs typeface="Times New Roman" panose="02020603050405020304" pitchFamily="18" charset="0"/>
              </a:rPr>
              <a:t>La modifica va ad incidere sull’ultimo periodo della norma, relativo ai casi in cui tale vantaggio si traduce in un maggior punteggio per l’offerta concernente beni, lavori o servizi che presentano un minore impatto sulla salute e sull’ambiente, ivi compresi i beni o i prodotti da filiera corta o a chilometro zero.</a:t>
            </a:r>
          </a:p>
          <a:p>
            <a:pPr algn="just">
              <a:lnSpc>
                <a:spcPct val="107000"/>
              </a:lnSpc>
              <a:spcAft>
                <a:spcPts val="1325"/>
              </a:spcAft>
            </a:pPr>
            <a:r>
              <a:rPr lang="it-IT" sz="1600" dirty="0">
                <a:solidFill>
                  <a:srgbClr val="3D3B39"/>
                </a:solidFill>
                <a:latin typeface="PT Serif" panose="020A0603040505020204" pitchFamily="18" charset="0"/>
                <a:cs typeface="Times New Roman" panose="02020603050405020304" pitchFamily="18" charset="0"/>
              </a:rPr>
              <a:t>Con essa si estende tale premialità anche ai casi di offerte di operatori economici che dimostrino l’adozione di politiche tese al raggiungimento della parità di genere, comprovata dal possesso della già ricordata certificazione di cui all’art. 46-bis del d.lgs. n. 198/2006.</a:t>
            </a:r>
          </a:p>
          <a:p>
            <a:pPr algn="just">
              <a:lnSpc>
                <a:spcPct val="107000"/>
              </a:lnSpc>
              <a:spcAft>
                <a:spcPts val="1325"/>
              </a:spcAft>
            </a:pPr>
            <a:r>
              <a:rPr lang="it-IT" sz="1600" dirty="0">
                <a:solidFill>
                  <a:srgbClr val="3D3B39"/>
                </a:solidFill>
                <a:latin typeface="PT Serif" panose="020A0603040505020204" pitchFamily="18" charset="0"/>
                <a:cs typeface="Times New Roman" panose="02020603050405020304" pitchFamily="18" charset="0"/>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C18CFF3B-C224-4D57-AC80-6A3A16F4F7B9}"/>
              </a:ext>
            </a:extLst>
          </p:cNvPr>
          <p:cNvSpPr txBox="1">
            <a:spLocks/>
          </p:cNvSpPr>
          <p:nvPr/>
        </p:nvSpPr>
        <p:spPr>
          <a:xfrm>
            <a:off x="2679700" y="22142"/>
            <a:ext cx="7993608" cy="868346"/>
          </a:xfrm>
          <a:prstGeom prst="rect">
            <a:avLst/>
          </a:prstGeom>
        </p:spPr>
        <p:txBody>
          <a:bodyPr/>
          <a:lstStyle>
            <a:lvl1pPr>
              <a:defRPr>
                <a:latin typeface="+mj-lt"/>
                <a:ea typeface="+mj-ea"/>
                <a:cs typeface="+mj-cs"/>
              </a:defRPr>
            </a:lvl1pPr>
          </a:lstStyle>
          <a:p>
            <a:r>
              <a:rPr lang="it-IT" sz="2800" b="1" kern="0" dirty="0">
                <a:solidFill>
                  <a:srgbClr val="FC9914"/>
                </a:solidFill>
              </a:rPr>
              <a:t>Appalti e parità di genere: le linee guida di attuazione del PNRR</a:t>
            </a:r>
          </a:p>
        </p:txBody>
      </p:sp>
      <p:sp>
        <p:nvSpPr>
          <p:cNvPr id="9" name="Rettangolo 8">
            <a:extLst>
              <a:ext uri="{FF2B5EF4-FFF2-40B4-BE49-F238E27FC236}">
                <a16:creationId xmlns:a16="http://schemas.microsoft.com/office/drawing/2014/main" id="{1FC4B940-B9C0-4D81-9A16-52B8BE2F903E}"/>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07E9485F-BC4F-47B1-BBB7-757CFCACB8C9}"/>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CEE6E626-99EB-4418-9F5B-84F1C4092370}"/>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AB905407-A12F-4FEE-BA44-11D44E615DCE}"/>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32DFE3F2-B58F-4D20-AC9C-43A93867D93D}"/>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CasellaDiTesto 13"/>
          <p:cNvSpPr txBox="1"/>
          <p:nvPr/>
        </p:nvSpPr>
        <p:spPr>
          <a:xfrm>
            <a:off x="2679700" y="1703933"/>
            <a:ext cx="5334000" cy="4154984"/>
          </a:xfrm>
          <a:prstGeom prst="rect">
            <a:avLst/>
          </a:prstGeom>
          <a:noFill/>
        </p:spPr>
        <p:txBody>
          <a:bodyPr wrap="square" rtlCol="0">
            <a:spAutoFit/>
          </a:bodyPr>
          <a:lstStyle/>
          <a:p>
            <a:pPr algn="ctr">
              <a:buNone/>
            </a:pPr>
            <a:r>
              <a:rPr lang="it-IT" sz="4400" dirty="0"/>
              <a:t>Grazie della partecipazione.</a:t>
            </a:r>
          </a:p>
          <a:p>
            <a:endParaRPr lang="it-IT" sz="4400" dirty="0"/>
          </a:p>
          <a:p>
            <a:pPr algn="ctr">
              <a:buNone/>
            </a:pPr>
            <a:r>
              <a:rPr lang="it-IT" sz="4400" dirty="0"/>
              <a:t>Arrivederci al prossimo </a:t>
            </a:r>
            <a:r>
              <a:rPr lang="it-IT" sz="4400" dirty="0" err="1"/>
              <a:t>webinar</a:t>
            </a:r>
            <a:r>
              <a:rPr lang="it-IT" sz="4400" dirty="0"/>
              <a:t>!</a:t>
            </a:r>
          </a:p>
          <a:p>
            <a:endParaRPr lang="it-IT" sz="4400" b="1" dirty="0"/>
          </a:p>
        </p:txBody>
      </p:sp>
      <p:sp>
        <p:nvSpPr>
          <p:cNvPr id="15" name="CasellaDiTesto 14">
            <a:extLst>
              <a:ext uri="{FF2B5EF4-FFF2-40B4-BE49-F238E27FC236}">
                <a16:creationId xmlns:a16="http://schemas.microsoft.com/office/drawing/2014/main" id="{235D443D-8D3A-480F-BEC6-5E3C11502B9C}"/>
              </a:ext>
            </a:extLst>
          </p:cNvPr>
          <p:cNvSpPr txBox="1"/>
          <p:nvPr/>
        </p:nvSpPr>
        <p:spPr>
          <a:xfrm>
            <a:off x="3594100" y="5171809"/>
            <a:ext cx="3721100" cy="830997"/>
          </a:xfrm>
          <a:prstGeom prst="rect">
            <a:avLst/>
          </a:prstGeom>
          <a:noFill/>
        </p:spPr>
        <p:txBody>
          <a:bodyPr wrap="square" rtlCol="0">
            <a:spAutoFit/>
          </a:bodyPr>
          <a:lstStyle/>
          <a:p>
            <a:pPr algn="ctr">
              <a:buNone/>
            </a:pPr>
            <a:r>
              <a:rPr lang="it-IT" sz="2400" dirty="0"/>
              <a:t>Seguici su</a:t>
            </a:r>
          </a:p>
          <a:p>
            <a:endParaRPr lang="it-IT" sz="2400" b="1" dirty="0"/>
          </a:p>
        </p:txBody>
      </p:sp>
      <p:pic>
        <p:nvPicPr>
          <p:cNvPr id="16" name="Immagine 15">
            <a:extLst>
              <a:ext uri="{FF2B5EF4-FFF2-40B4-BE49-F238E27FC236}">
                <a16:creationId xmlns:a16="http://schemas.microsoft.com/office/drawing/2014/main" id="{DFE05B8C-ACBA-49BD-BDB0-8FDFBF6042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69645" y="5615578"/>
            <a:ext cx="504005" cy="504005"/>
          </a:xfrm>
          <a:prstGeom prst="rect">
            <a:avLst/>
          </a:prstGeom>
        </p:spPr>
      </p:pic>
      <p:pic>
        <p:nvPicPr>
          <p:cNvPr id="17" name="Immagine 16">
            <a:extLst>
              <a:ext uri="{FF2B5EF4-FFF2-40B4-BE49-F238E27FC236}">
                <a16:creationId xmlns:a16="http://schemas.microsoft.com/office/drawing/2014/main" id="{BC1CEC24-FB35-47A4-9970-66C68953AE84}"/>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6910" t="12004" r="25552" b="17939"/>
          <a:stretch/>
        </p:blipFill>
        <p:spPr>
          <a:xfrm>
            <a:off x="5204049" y="5610124"/>
            <a:ext cx="504006" cy="509459"/>
          </a:xfrm>
          <a:prstGeom prst="rect">
            <a:avLst/>
          </a:prstGeom>
        </p:spPr>
      </p:pic>
      <p:pic>
        <p:nvPicPr>
          <p:cNvPr id="18" name="Immagine 17">
            <a:extLst>
              <a:ext uri="{FF2B5EF4-FFF2-40B4-BE49-F238E27FC236}">
                <a16:creationId xmlns:a16="http://schemas.microsoft.com/office/drawing/2014/main" id="{5996EF22-F7B2-4473-A3AA-277594F1E1D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80100" y="5635629"/>
            <a:ext cx="466239" cy="46623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8B825AFD-9CD2-49DD-BCA9-A84EA6FD64DC}"/>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47A8708D-E95F-4DCB-B84A-6654325184EE}"/>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2474E76F-13DA-4CCC-8FC3-06B61276AD87}"/>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7383D08A-F71E-4275-BD61-91278123AF19}"/>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86640B17-FFA4-45C3-8D53-299C227C5DFA}"/>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722618" y="295295"/>
            <a:ext cx="7828508" cy="468754"/>
          </a:xfrm>
          <a:prstGeom prst="rect">
            <a:avLst/>
          </a:prstGeom>
        </p:spPr>
        <p:txBody>
          <a:bodyPr/>
          <a:lstStyle>
            <a:lvl1pPr>
              <a:defRPr>
                <a:latin typeface="+mj-lt"/>
                <a:ea typeface="+mj-ea"/>
                <a:cs typeface="+mj-cs"/>
              </a:defRPr>
            </a:lvl1pPr>
          </a:lstStyle>
          <a:p>
            <a:r>
              <a:rPr lang="it-IT" sz="2000" b="1" kern="0" dirty="0">
                <a:solidFill>
                  <a:srgbClr val="FC9914"/>
                </a:solidFill>
              </a:rPr>
              <a:t>La parità di genere e la coesione generazionale  </a:t>
            </a:r>
          </a:p>
          <a:p>
            <a:endParaRPr lang="it-IT" sz="2000" b="1" kern="0" dirty="0">
              <a:solidFill>
                <a:srgbClr val="FC9914"/>
              </a:solidFill>
            </a:endParaRPr>
          </a:p>
        </p:txBody>
      </p:sp>
      <p:sp>
        <p:nvSpPr>
          <p:cNvPr id="15" name="CasellaDiTesto 14">
            <a:extLst>
              <a:ext uri="{FF2B5EF4-FFF2-40B4-BE49-F238E27FC236}">
                <a16:creationId xmlns:a16="http://schemas.microsoft.com/office/drawing/2014/main" id="{279F7C94-9772-4765-A7DE-30A903C5520B}"/>
              </a:ext>
            </a:extLst>
          </p:cNvPr>
          <p:cNvSpPr txBox="1"/>
          <p:nvPr/>
        </p:nvSpPr>
        <p:spPr>
          <a:xfrm>
            <a:off x="622300" y="2269884"/>
            <a:ext cx="7938851" cy="3508653"/>
          </a:xfrm>
          <a:prstGeom prst="rect">
            <a:avLst/>
          </a:prstGeom>
          <a:noFill/>
        </p:spPr>
        <p:txBody>
          <a:bodyPr wrap="square">
            <a:spAutoFit/>
          </a:bodyPr>
          <a:lstStyle/>
          <a:p>
            <a:pPr algn="just"/>
            <a:r>
              <a:rPr lang="it-IT" sz="1800" dirty="0">
                <a:solidFill>
                  <a:srgbClr val="000000"/>
                </a:solidFill>
                <a:effectLst/>
                <a:latin typeface="Times New Roman" panose="02020603050405020304" pitchFamily="18" charset="0"/>
                <a:ea typeface="Times New Roman" panose="02020603050405020304" pitchFamily="18" charset="0"/>
              </a:rPr>
              <a:t>L’art. 47, comma 8, del Decreto Semplificazioni bis  detta le prescrizioni che le stazioni appaltanti dovranno seguire nella redazione dei bandi di gara e gli operatori economici adempiere in sede di gara e di esecuzione di contratto. </a:t>
            </a:r>
          </a:p>
          <a:p>
            <a:pPr algn="just"/>
            <a:r>
              <a:rPr lang="it-IT" dirty="0">
                <a:solidFill>
                  <a:srgbClr val="000000"/>
                </a:solidFill>
                <a:latin typeface="Times New Roman" panose="02020603050405020304" pitchFamily="18" charset="0"/>
                <a:ea typeface="Times New Roman" panose="02020603050405020304" pitchFamily="18" charset="0"/>
              </a:rPr>
              <a:t>Ma si dimentica che questa normativa già esiste da tanti anni e soprattutto che tutte le stazioni appaltanti e soprattutto quelle che operano con i fondi strutturali nei bandi di gara già inseriscono clausole volte a tutelare la parità di genere e la coesione generazionale come i lavoratori e i soggetti diversamente abili .</a:t>
            </a:r>
          </a:p>
          <a:p>
            <a:pPr algn="just"/>
            <a:r>
              <a:rPr lang="it-IT"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Già nei requisiti generali di partecipazione </a:t>
            </a:r>
            <a:r>
              <a:rPr lang="it-IT"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alle procedure si prescrive il rispetto di queste normative e nelle cd. </a:t>
            </a:r>
            <a:r>
              <a:rPr lang="it-IT" sz="1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oepv</a:t>
            </a:r>
            <a:r>
              <a:rPr lang="it-IT"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si richiede la descrizione della cd. squadra tipo che coinvolga soggetti cd. deboli.</a:t>
            </a:r>
          </a:p>
          <a:p>
            <a:pPr algn="just"/>
            <a:r>
              <a:rPr lang="it-IT"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Sicuramente negli appalti ad alta intensità di manodopera abbiamo l’inserimento di clausole sociali già disciplinata all’art. 50 del codice dei contratti e tanta giurisprudenza nazionale e comunitaria sul punto si è già consolidata.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8B825AFD-9CD2-49DD-BCA9-A84EA6FD64DC}"/>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47A8708D-E95F-4DCB-B84A-6654325184EE}"/>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2474E76F-13DA-4CCC-8FC3-06B61276AD87}"/>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7383D08A-F71E-4275-BD61-91278123AF19}"/>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86640B17-FFA4-45C3-8D53-299C227C5DFA}"/>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699792" y="274638"/>
            <a:ext cx="7828508" cy="868346"/>
          </a:xfrm>
          <a:prstGeom prst="rect">
            <a:avLst/>
          </a:prstGeom>
        </p:spPr>
        <p:txBody>
          <a:bodyPr/>
          <a:lstStyle>
            <a:lvl1pPr>
              <a:defRPr>
                <a:latin typeface="+mj-lt"/>
                <a:ea typeface="+mj-ea"/>
                <a:cs typeface="+mj-cs"/>
              </a:defRPr>
            </a:lvl1pPr>
          </a:lstStyle>
          <a:p>
            <a:r>
              <a:rPr lang="it-IT" sz="2000" b="1" kern="0" dirty="0">
                <a:solidFill>
                  <a:srgbClr val="FC9914"/>
                </a:solidFill>
              </a:rPr>
              <a:t>La disposizione madre nel dl 77/2021 </a:t>
            </a:r>
            <a:r>
              <a:rPr lang="it-IT" sz="2000" b="1" kern="0" dirty="0" err="1">
                <a:solidFill>
                  <a:srgbClr val="FC9914"/>
                </a:solidFill>
              </a:rPr>
              <a:t>conv</a:t>
            </a:r>
            <a:r>
              <a:rPr lang="it-IT" sz="2000" b="1" kern="0" dirty="0">
                <a:solidFill>
                  <a:srgbClr val="FC9914"/>
                </a:solidFill>
              </a:rPr>
              <a:t>. in L.108/20221</a:t>
            </a:r>
          </a:p>
        </p:txBody>
      </p:sp>
      <p:sp>
        <p:nvSpPr>
          <p:cNvPr id="15" name="CasellaDiTesto 14">
            <a:extLst>
              <a:ext uri="{FF2B5EF4-FFF2-40B4-BE49-F238E27FC236}">
                <a16:creationId xmlns:a16="http://schemas.microsoft.com/office/drawing/2014/main" id="{279F7C94-9772-4765-A7DE-30A903C5520B}"/>
              </a:ext>
            </a:extLst>
          </p:cNvPr>
          <p:cNvSpPr txBox="1"/>
          <p:nvPr/>
        </p:nvSpPr>
        <p:spPr>
          <a:xfrm>
            <a:off x="469900" y="2028825"/>
            <a:ext cx="8763000" cy="3723070"/>
          </a:xfrm>
          <a:prstGeom prst="rect">
            <a:avLst/>
          </a:prstGeom>
          <a:noFill/>
        </p:spPr>
        <p:txBody>
          <a:bodyPr wrap="square">
            <a:spAutoFit/>
          </a:bodyPr>
          <a:lstStyle/>
          <a:p>
            <a:pPr algn="just"/>
            <a:r>
              <a:rPr lang="it-IT" sz="1800" dirty="0">
                <a:solidFill>
                  <a:srgbClr val="000000"/>
                </a:solidFill>
                <a:effectLst/>
                <a:latin typeface="Times New Roman" panose="02020603050405020304" pitchFamily="18" charset="0"/>
                <a:ea typeface="Times New Roman" panose="02020603050405020304" pitchFamily="18" charset="0"/>
              </a:rPr>
              <a:t>L’art. 47, comma 8, nel dettare le prescrizioni nell’allegato  riporta le  istruzioni governative che prevedono l’applicazione di misure premiali e modelli di clausole all’interno dei bandi di concorso, differenziati in base a settore, tipologia e natura del progetto.  Però alcune prescrizioni sono direttamente </a:t>
            </a:r>
            <a:r>
              <a:rPr lang="it-IT" sz="1800" b="0" dirty="0">
                <a:solidFill>
                  <a:srgbClr val="000000"/>
                </a:solidFill>
                <a:effectLst/>
                <a:latin typeface="Times New Roman" panose="02020603050405020304" pitchFamily="18" charset="0"/>
                <a:ea typeface="Times New Roman" panose="02020603050405020304" pitchFamily="18" charset="0"/>
              </a:rPr>
              <a:t>applicabili</a:t>
            </a:r>
            <a:r>
              <a:rPr lang="it-IT" sz="1800" b="1" dirty="0">
                <a:solidFill>
                  <a:srgbClr val="000000"/>
                </a:solidFill>
                <a:effectLst/>
                <a:latin typeface="Times New Roman" panose="02020603050405020304" pitchFamily="18" charset="0"/>
                <a:ea typeface="Times New Roman" panose="02020603050405020304" pitchFamily="18" charset="0"/>
              </a:rPr>
              <a:t>,</a:t>
            </a:r>
            <a:r>
              <a:rPr lang="it-IT" sz="1800" dirty="0">
                <a:solidFill>
                  <a:srgbClr val="000000"/>
                </a:solidFill>
                <a:effectLst/>
                <a:latin typeface="Times New Roman" panose="02020603050405020304" pitchFamily="18" charset="0"/>
                <a:ea typeface="Times New Roman" panose="02020603050405020304" pitchFamily="18" charset="0"/>
              </a:rPr>
              <a:t> senza che vengano inserite delle disposizioni specifiche nei bandi di gara da parte delle stazioni appaltanti. Tra queste ci sono i seguenti </a:t>
            </a:r>
            <a:r>
              <a:rPr lang="it-IT" sz="1800" b="0" dirty="0">
                <a:solidFill>
                  <a:srgbClr val="000000"/>
                </a:solidFill>
                <a:effectLst/>
                <a:latin typeface="Times New Roman" panose="02020603050405020304" pitchFamily="18" charset="0"/>
                <a:ea typeface="Times New Roman" panose="02020603050405020304" pitchFamily="18" charset="0"/>
              </a:rPr>
              <a:t>obblighi di consegna</a:t>
            </a:r>
            <a:r>
              <a:rPr lang="it-IT" sz="1800" dirty="0">
                <a:solidFill>
                  <a:srgbClr val="000000"/>
                </a:solidFill>
                <a:effectLst/>
                <a:latin typeface="Times New Roman" panose="02020603050405020304" pitchFamily="18" charset="0"/>
                <a:ea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 redazione biennale del </a:t>
            </a:r>
            <a:r>
              <a:rPr lang="it-IT"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rapporto sulla situazione del personale</a:t>
            </a:r>
            <a:r>
              <a:rPr lang="it-IT"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ai sensi dell’art. 48 del </a:t>
            </a:r>
            <a:r>
              <a:rPr lang="it-IT"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Codice per le Pari Opportunità</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cioè il decreto legislativo </a:t>
            </a:r>
            <a:r>
              <a:rPr lang="it-IT" sz="1800" u="none" strike="noStrik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n. 198/2006</a:t>
            </a:r>
            <a:r>
              <a:rPr lang="it-IT"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 consegna della </a:t>
            </a:r>
            <a:r>
              <a:rPr lang="it-IT"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relazione di genere</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riguardante la situazione del personale maschile e femminile sul posto di lavoro;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 presentazione sia di una </a:t>
            </a:r>
            <a:r>
              <a:rPr lang="it-IT"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dichiarazione</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che di una </a:t>
            </a:r>
            <a:r>
              <a:rPr lang="it-IT"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relazione</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sul rispetto del diritto al lavoro delle persone </a:t>
            </a:r>
            <a:r>
              <a:rPr lang="it-IT"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 disabilità</a:t>
            </a:r>
            <a:r>
              <a:rPr lang="it-IT"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8628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8B825AFD-9CD2-49DD-BCA9-A84EA6FD64DC}"/>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47A8708D-E95F-4DCB-B84A-6654325184EE}"/>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2474E76F-13DA-4CCC-8FC3-06B61276AD87}"/>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7383D08A-F71E-4275-BD61-91278123AF19}"/>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86640B17-FFA4-45C3-8D53-299C227C5DFA}"/>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699792" y="274638"/>
            <a:ext cx="7828508" cy="868346"/>
          </a:xfrm>
          <a:prstGeom prst="rect">
            <a:avLst/>
          </a:prstGeom>
        </p:spPr>
        <p:txBody>
          <a:bodyPr/>
          <a:lstStyle>
            <a:lvl1pPr>
              <a:defRPr>
                <a:latin typeface="+mj-lt"/>
                <a:ea typeface="+mj-ea"/>
                <a:cs typeface="+mj-cs"/>
              </a:defRPr>
            </a:lvl1pPr>
          </a:lstStyle>
          <a:p>
            <a:r>
              <a:rPr lang="it-IT" sz="2000" b="1" kern="0" dirty="0">
                <a:solidFill>
                  <a:srgbClr val="FC9914"/>
                </a:solidFill>
              </a:rPr>
              <a:t>Gli adempimenti  </a:t>
            </a:r>
          </a:p>
        </p:txBody>
      </p:sp>
      <p:sp>
        <p:nvSpPr>
          <p:cNvPr id="15" name="CasellaDiTesto 14">
            <a:extLst>
              <a:ext uri="{FF2B5EF4-FFF2-40B4-BE49-F238E27FC236}">
                <a16:creationId xmlns:a16="http://schemas.microsoft.com/office/drawing/2014/main" id="{279F7C94-9772-4765-A7DE-30A903C5520B}"/>
              </a:ext>
            </a:extLst>
          </p:cNvPr>
          <p:cNvSpPr txBox="1"/>
          <p:nvPr/>
        </p:nvSpPr>
        <p:spPr>
          <a:xfrm>
            <a:off x="546100" y="977946"/>
            <a:ext cx="7710251" cy="6040308"/>
          </a:xfrm>
          <a:prstGeom prst="rect">
            <a:avLst/>
          </a:prstGeom>
          <a:noFill/>
        </p:spPr>
        <p:txBody>
          <a:bodyPr wrap="square">
            <a:spAutoFit/>
          </a:bodyPr>
          <a:lstStyle/>
          <a:p>
            <a:pPr algn="just"/>
            <a:r>
              <a:rPr lang="it-IT" sz="1600" dirty="0">
                <a:solidFill>
                  <a:srgbClr val="000000"/>
                </a:solidFill>
                <a:effectLst/>
                <a:latin typeface="Times New Roman" panose="02020603050405020304" pitchFamily="18" charset="0"/>
                <a:ea typeface="Times New Roman" panose="02020603050405020304" pitchFamily="18" charset="0"/>
              </a:rPr>
              <a:t>Il </a:t>
            </a:r>
            <a:r>
              <a:rPr lang="it-IT" sz="1600" b="0" dirty="0">
                <a:solidFill>
                  <a:srgbClr val="000000"/>
                </a:solidFill>
                <a:effectLst/>
                <a:latin typeface="Times New Roman" panose="02020603050405020304" pitchFamily="18" charset="0"/>
                <a:ea typeface="Times New Roman" panose="02020603050405020304" pitchFamily="18" charset="0"/>
              </a:rPr>
              <a:t>rapporto</a:t>
            </a:r>
            <a:r>
              <a:rPr lang="it-IT" sz="1600" dirty="0">
                <a:solidFill>
                  <a:srgbClr val="000000"/>
                </a:solidFill>
                <a:effectLst/>
                <a:latin typeface="Times New Roman" panose="02020603050405020304" pitchFamily="18" charset="0"/>
                <a:ea typeface="Times New Roman" panose="02020603050405020304" pitchFamily="18" charset="0"/>
              </a:rPr>
              <a:t> sulla condizione del personale deve essere stilato dai datori di lavoro con più di </a:t>
            </a:r>
            <a:r>
              <a:rPr lang="it-IT" sz="1600" b="0" dirty="0">
                <a:solidFill>
                  <a:srgbClr val="000000"/>
                </a:solidFill>
                <a:effectLst/>
                <a:latin typeface="Times New Roman" panose="02020603050405020304" pitchFamily="18" charset="0"/>
                <a:ea typeface="Times New Roman" panose="02020603050405020304" pitchFamily="18" charset="0"/>
              </a:rPr>
              <a:t>50 dipendenti</a:t>
            </a:r>
            <a:r>
              <a:rPr lang="it-IT" sz="1600" b="1" dirty="0">
                <a:solidFill>
                  <a:srgbClr val="000000"/>
                </a:solidFill>
                <a:effectLst/>
                <a:latin typeface="Times New Roman" panose="02020603050405020304" pitchFamily="18" charset="0"/>
                <a:ea typeface="Times New Roman" panose="02020603050405020304" pitchFamily="18" charset="0"/>
              </a:rPr>
              <a:t>.</a:t>
            </a:r>
            <a:r>
              <a:rPr lang="it-IT" sz="1600" dirty="0">
                <a:solidFill>
                  <a:srgbClr val="000000"/>
                </a:solidFill>
                <a:effectLst/>
                <a:latin typeface="Times New Roman" panose="02020603050405020304" pitchFamily="18" charset="0"/>
                <a:ea typeface="Times New Roman" panose="02020603050405020304" pitchFamily="18" charset="0"/>
              </a:rPr>
              <a:t> </a:t>
            </a:r>
          </a:p>
          <a:p>
            <a:pPr algn="just"/>
            <a:endParaRPr lang="it-IT" sz="1600" dirty="0">
              <a:solidFill>
                <a:srgbClr val="000000"/>
              </a:solidFill>
              <a:effectLst/>
              <a:latin typeface="Times New Roman" panose="02020603050405020304" pitchFamily="18" charset="0"/>
              <a:ea typeface="Times New Roman" panose="02020603050405020304" pitchFamily="18" charset="0"/>
            </a:endParaRPr>
          </a:p>
          <a:p>
            <a:pPr algn="just"/>
            <a:r>
              <a:rPr lang="it-IT" sz="1600" dirty="0">
                <a:solidFill>
                  <a:srgbClr val="000000"/>
                </a:solidFill>
                <a:effectLst/>
                <a:latin typeface="Times New Roman" panose="02020603050405020304" pitchFamily="18" charset="0"/>
                <a:ea typeface="Times New Roman" panose="02020603050405020304" pitchFamily="18" charset="0"/>
              </a:rPr>
              <a:t>Gli altri documenti, invece, devono essere redatti entro </a:t>
            </a:r>
            <a:r>
              <a:rPr lang="it-IT" sz="1600" b="0" dirty="0">
                <a:solidFill>
                  <a:srgbClr val="000000"/>
                </a:solidFill>
                <a:effectLst/>
                <a:latin typeface="Times New Roman" panose="02020603050405020304" pitchFamily="18" charset="0"/>
                <a:ea typeface="Times New Roman" panose="02020603050405020304" pitchFamily="18" charset="0"/>
              </a:rPr>
              <a:t>6 mesi</a:t>
            </a:r>
            <a:r>
              <a:rPr lang="it-IT" sz="1600" dirty="0">
                <a:solidFill>
                  <a:srgbClr val="000000"/>
                </a:solidFill>
                <a:effectLst/>
                <a:latin typeface="Times New Roman" panose="02020603050405020304" pitchFamily="18" charset="0"/>
                <a:ea typeface="Times New Roman" panose="02020603050405020304" pitchFamily="18" charset="0"/>
              </a:rPr>
              <a:t> dalla realizzazione del contratto dagli operatori economici che occupano almeno </a:t>
            </a:r>
            <a:r>
              <a:rPr lang="it-IT" sz="1600" b="0" dirty="0">
                <a:solidFill>
                  <a:srgbClr val="000000"/>
                </a:solidFill>
                <a:effectLst/>
                <a:latin typeface="Times New Roman" panose="02020603050405020304" pitchFamily="18" charset="0"/>
                <a:ea typeface="Times New Roman" panose="02020603050405020304" pitchFamily="18" charset="0"/>
              </a:rPr>
              <a:t>15 dipendenti</a:t>
            </a:r>
            <a:r>
              <a:rPr lang="it-IT" sz="1600" dirty="0">
                <a:solidFill>
                  <a:srgbClr val="000000"/>
                </a:solidFill>
                <a:effectLst/>
                <a:latin typeface="Times New Roman" panose="02020603050405020304" pitchFamily="18" charset="0"/>
                <a:ea typeface="Times New Roman" panose="02020603050405020304" pitchFamily="18" charset="0"/>
              </a:rPr>
              <a:t>, e non più di </a:t>
            </a:r>
            <a:r>
              <a:rPr lang="it-IT" sz="1600" b="0" dirty="0">
                <a:solidFill>
                  <a:srgbClr val="000000"/>
                </a:solidFill>
                <a:effectLst/>
                <a:latin typeface="Times New Roman" panose="02020603050405020304" pitchFamily="18" charset="0"/>
                <a:ea typeface="Times New Roman" panose="02020603050405020304" pitchFamily="18" charset="0"/>
              </a:rPr>
              <a:t>50</a:t>
            </a:r>
            <a:r>
              <a:rPr lang="it-IT" sz="1600" dirty="0">
                <a:solidFill>
                  <a:srgbClr val="000000"/>
                </a:solidFill>
                <a:effectLst/>
                <a:latin typeface="Times New Roman" panose="02020603050405020304" pitchFamily="18" charset="0"/>
                <a:ea typeface="Times New Roman" panose="02020603050405020304" pitchFamily="18" charset="0"/>
              </a:rPr>
              <a:t>.</a:t>
            </a:r>
            <a:endParaRPr lang="it-IT" sz="1600" dirty="0">
              <a:effectLst/>
              <a:latin typeface="Times New Roman" panose="02020603050405020304" pitchFamily="18" charset="0"/>
              <a:ea typeface="Times New Roman" panose="02020603050405020304" pitchFamily="18" charset="0"/>
            </a:endParaRPr>
          </a:p>
          <a:p>
            <a:pPr algn="just"/>
            <a:endParaRPr lang="it-IT" sz="1600" dirty="0">
              <a:solidFill>
                <a:srgbClr val="000000"/>
              </a:solidFill>
              <a:effectLst/>
              <a:latin typeface="Times New Roman" panose="02020603050405020304" pitchFamily="18" charset="0"/>
              <a:ea typeface="Times New Roman" panose="02020603050405020304" pitchFamily="18" charset="0"/>
            </a:endParaRPr>
          </a:p>
          <a:p>
            <a:pPr algn="just"/>
            <a:r>
              <a:rPr lang="it-IT" sz="1600" dirty="0">
                <a:solidFill>
                  <a:srgbClr val="000000"/>
                </a:solidFill>
                <a:effectLst/>
                <a:latin typeface="Times New Roman" panose="02020603050405020304" pitchFamily="18" charset="0"/>
                <a:ea typeface="Times New Roman" panose="02020603050405020304" pitchFamily="18" charset="0"/>
              </a:rPr>
              <a:t>Per altre misure, invece, è necessario che le stazioni </a:t>
            </a:r>
            <a:r>
              <a:rPr lang="it-IT" sz="1600" b="0" dirty="0">
                <a:solidFill>
                  <a:srgbClr val="000000"/>
                </a:solidFill>
                <a:effectLst/>
                <a:latin typeface="Times New Roman" panose="02020603050405020304" pitchFamily="18" charset="0"/>
                <a:ea typeface="Times New Roman" panose="02020603050405020304" pitchFamily="18" charset="0"/>
              </a:rPr>
              <a:t>appaltanti</a:t>
            </a:r>
            <a:r>
              <a:rPr lang="it-IT" sz="1600" b="1" dirty="0">
                <a:solidFill>
                  <a:srgbClr val="000000"/>
                </a:solidFill>
                <a:effectLst/>
                <a:latin typeface="Times New Roman" panose="02020603050405020304" pitchFamily="18" charset="0"/>
                <a:ea typeface="Times New Roman" panose="02020603050405020304" pitchFamily="18" charset="0"/>
              </a:rPr>
              <a:t> </a:t>
            </a:r>
            <a:r>
              <a:rPr lang="it-IT" sz="1600" dirty="0">
                <a:solidFill>
                  <a:srgbClr val="000000"/>
                </a:solidFill>
                <a:effectLst/>
                <a:latin typeface="Times New Roman" panose="02020603050405020304" pitchFamily="18" charset="0"/>
                <a:ea typeface="Times New Roman" panose="02020603050405020304" pitchFamily="18" charset="0"/>
              </a:rPr>
              <a:t>traducano </a:t>
            </a:r>
            <a:r>
              <a:rPr lang="it-IT" sz="1600" i="1" dirty="0">
                <a:solidFill>
                  <a:srgbClr val="000000"/>
                </a:solidFill>
                <a:effectLst/>
                <a:latin typeface="Times New Roman" panose="02020603050405020304" pitchFamily="18" charset="0"/>
                <a:ea typeface="Times New Roman" panose="02020603050405020304" pitchFamily="18" charset="0"/>
              </a:rPr>
              <a:t>“i principi enucleati dalla norma primaria in clausole da inserire all’interno dei bandi di gara”</a:t>
            </a:r>
            <a:r>
              <a:rPr lang="it-IT" sz="1600" dirty="0">
                <a:solidFill>
                  <a:srgbClr val="000000"/>
                </a:solidFill>
                <a:effectLst/>
                <a:latin typeface="Times New Roman" panose="02020603050405020304" pitchFamily="18" charset="0"/>
                <a:ea typeface="Times New Roman" panose="02020603050405020304" pitchFamily="18" charset="0"/>
              </a:rPr>
              <a:t>.</a:t>
            </a:r>
            <a:endParaRPr lang="it-IT" sz="16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it-IT" sz="1600" dirty="0">
                <a:effectLst/>
                <a:latin typeface="Times New Roman" panose="02020603050405020304" pitchFamily="18" charset="0"/>
                <a:ea typeface="Times New Roman" panose="02020603050405020304" pitchFamily="18" charset="0"/>
                <a:cs typeface="Times New Roman" panose="02020603050405020304" pitchFamily="18" charset="0"/>
              </a:rPr>
              <a:t>Negli appalti vi sarà l’obbligo di riservare il 30 per cento delle assunzioni funzionali all’attuazione del contratto ai giovani con meno di 36 anni e alle donne.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it-IT" sz="1600" dirty="0">
                <a:solidFill>
                  <a:srgbClr val="000000"/>
                </a:solidFill>
                <a:effectLst/>
                <a:latin typeface="Times New Roman" panose="02020603050405020304" pitchFamily="18" charset="0"/>
                <a:ea typeface="Times New Roman" panose="02020603050405020304" pitchFamily="18" charset="0"/>
              </a:rPr>
              <a:t>Ai commi 4 e 5 dell’art. 47 del </a:t>
            </a:r>
            <a:r>
              <a:rPr lang="it-IT" sz="1600" b="0" dirty="0">
                <a:solidFill>
                  <a:srgbClr val="000000"/>
                </a:solidFill>
                <a:effectLst/>
                <a:latin typeface="Times New Roman" panose="02020603050405020304" pitchFamily="18" charset="0"/>
                <a:ea typeface="Times New Roman" panose="02020603050405020304" pitchFamily="18" charset="0"/>
              </a:rPr>
              <a:t>Decreto Semplificazioni</a:t>
            </a:r>
            <a:r>
              <a:rPr lang="it-IT" sz="1600" b="1" dirty="0">
                <a:solidFill>
                  <a:srgbClr val="000000"/>
                </a:solidFill>
                <a:effectLst/>
                <a:latin typeface="Times New Roman" panose="02020603050405020304" pitchFamily="18" charset="0"/>
                <a:ea typeface="Times New Roman" panose="02020603050405020304" pitchFamily="18" charset="0"/>
              </a:rPr>
              <a:t> </a:t>
            </a:r>
            <a:r>
              <a:rPr lang="it-IT" sz="1600" b="0" dirty="0">
                <a:solidFill>
                  <a:srgbClr val="000000"/>
                </a:solidFill>
                <a:effectLst/>
                <a:latin typeface="Times New Roman" panose="02020603050405020304" pitchFamily="18" charset="0"/>
                <a:ea typeface="Times New Roman" panose="02020603050405020304" pitchFamily="18" charset="0"/>
              </a:rPr>
              <a:t>bis</a:t>
            </a:r>
            <a:r>
              <a:rPr lang="it-IT" sz="1600" dirty="0">
                <a:solidFill>
                  <a:srgbClr val="000000"/>
                </a:solidFill>
                <a:effectLst/>
                <a:latin typeface="Times New Roman" panose="02020603050405020304" pitchFamily="18" charset="0"/>
                <a:ea typeface="Times New Roman" panose="02020603050405020304" pitchFamily="18" charset="0"/>
              </a:rPr>
              <a:t> si trovano le disposizioni che </a:t>
            </a:r>
            <a:r>
              <a:rPr lang="it-IT" sz="1600" b="0" dirty="0">
                <a:solidFill>
                  <a:srgbClr val="000000"/>
                </a:solidFill>
                <a:effectLst/>
                <a:latin typeface="Times New Roman" panose="02020603050405020304" pitchFamily="18" charset="0"/>
                <a:ea typeface="Times New Roman" panose="02020603050405020304" pitchFamily="18" charset="0"/>
              </a:rPr>
              <a:t>impongono</a:t>
            </a:r>
            <a:r>
              <a:rPr lang="it-IT" sz="1600" dirty="0">
                <a:solidFill>
                  <a:srgbClr val="000000"/>
                </a:solidFill>
                <a:effectLst/>
                <a:latin typeface="Times New Roman" panose="02020603050405020304" pitchFamily="18" charset="0"/>
                <a:ea typeface="Times New Roman" panose="02020603050405020304" pitchFamily="18" charset="0"/>
              </a:rPr>
              <a:t> l’inserimento di: </a:t>
            </a:r>
            <a:r>
              <a:rPr lang="it-IT" sz="1600" i="1" dirty="0">
                <a:solidFill>
                  <a:srgbClr val="000000"/>
                </a:solidFill>
                <a:effectLst/>
                <a:latin typeface="Times New Roman" panose="02020603050405020304" pitchFamily="18" charset="0"/>
                <a:ea typeface="Times New Roman" panose="02020603050405020304" pitchFamily="18" charset="0"/>
              </a:rPr>
              <a:t>“criteri orientati a promuovere l’imprenditoria giovanile, l’inclusione lavorativa delle persone con disabilità, la parità di genere e l’assunzione di giovani di età inferiore a trentasei anni e di donne”</a:t>
            </a:r>
            <a:r>
              <a:rPr lang="it-IT" sz="1600" dirty="0">
                <a:solidFill>
                  <a:srgbClr val="000000"/>
                </a:solidFill>
                <a:effectLst/>
                <a:latin typeface="Times New Roman" panose="02020603050405020304" pitchFamily="18" charset="0"/>
                <a:ea typeface="Times New Roman" panose="02020603050405020304" pitchFamily="18" charset="0"/>
              </a:rPr>
              <a:t>.</a:t>
            </a:r>
            <a:endParaRPr lang="it-IT" sz="1600" dirty="0">
              <a:effectLst/>
              <a:latin typeface="Times New Roman" panose="02020603050405020304" pitchFamily="18" charset="0"/>
              <a:ea typeface="Times New Roman" panose="02020603050405020304" pitchFamily="18" charset="0"/>
            </a:endParaRPr>
          </a:p>
          <a:p>
            <a:pPr algn="just"/>
            <a:endParaRPr lang="it-IT" sz="1600" b="0" dirty="0">
              <a:solidFill>
                <a:srgbClr val="000000"/>
              </a:solidFill>
              <a:effectLst/>
              <a:latin typeface="Times New Roman" panose="02020603050405020304" pitchFamily="18" charset="0"/>
              <a:ea typeface="Times New Roman" panose="02020603050405020304" pitchFamily="18" charset="0"/>
            </a:endParaRPr>
          </a:p>
          <a:p>
            <a:pPr algn="just"/>
            <a:r>
              <a:rPr lang="it-IT" sz="1600" b="1" dirty="0">
                <a:solidFill>
                  <a:schemeClr val="accent6"/>
                </a:solidFill>
                <a:latin typeface="Times New Roman" panose="02020603050405020304" pitchFamily="18" charset="0"/>
                <a:ea typeface="Times New Roman" panose="02020603050405020304" pitchFamily="18" charset="0"/>
              </a:rPr>
              <a:t>D</a:t>
            </a:r>
            <a:r>
              <a:rPr lang="it-IT" sz="1600" b="1" dirty="0">
                <a:solidFill>
                  <a:schemeClr val="accent6"/>
                </a:solidFill>
                <a:effectLst/>
                <a:latin typeface="Times New Roman" panose="02020603050405020304" pitchFamily="18" charset="0"/>
                <a:ea typeface="Times New Roman" panose="02020603050405020304" pitchFamily="18" charset="0"/>
              </a:rPr>
              <a:t>ue requisiti fondamentali per il contraente principale:</a:t>
            </a:r>
          </a:p>
          <a:p>
            <a:pPr marL="342900" lvl="0" indent="-342900" algn="just">
              <a:lnSpc>
                <a:spcPct val="107000"/>
              </a:lnSpc>
              <a:spcAft>
                <a:spcPts val="800"/>
              </a:spcAft>
              <a:buSzPts val="1000"/>
              <a:buFont typeface="Symbol" panose="05050102010706020507" pitchFamily="18" charset="2"/>
              <a:buChar char=""/>
              <a:tabLst>
                <a:tab pos="457200" algn="l"/>
              </a:tabLst>
            </a:pPr>
            <a:r>
              <a:rPr lang="it-IT"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al momento della </a:t>
            </a:r>
            <a:r>
              <a:rPr lang="it-IT" sz="16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presentazione</a:t>
            </a:r>
            <a:r>
              <a:rPr lang="it-IT"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del progetto, l’aver assolto agli obblighi sul lavoro delle persone </a:t>
            </a:r>
            <a:r>
              <a:rPr lang="it-IT" sz="16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 disabilità</a:t>
            </a:r>
            <a:r>
              <a:rPr lang="it-IT"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in base a quanto previsto dalla legge </a:t>
            </a:r>
            <a:r>
              <a:rPr lang="it-IT" sz="1600" u="none" strike="noStrike"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n. 68/1999</a:t>
            </a:r>
            <a:r>
              <a:rPr lang="it-IT"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riservare il </a:t>
            </a:r>
            <a:r>
              <a:rPr lang="it-IT" sz="16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30 per cento</a:t>
            </a:r>
            <a:r>
              <a:rPr lang="it-IT"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delle assunzioni alla realizzazione del progetto all’occupazione giovanile e femminile.</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7087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8B825AFD-9CD2-49DD-BCA9-A84EA6FD64DC}"/>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47A8708D-E95F-4DCB-B84A-6654325184EE}"/>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2474E76F-13DA-4CCC-8FC3-06B61276AD87}"/>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7383D08A-F71E-4275-BD61-91278123AF19}"/>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86640B17-FFA4-45C3-8D53-299C227C5DFA}"/>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699792" y="274638"/>
            <a:ext cx="7828508" cy="868346"/>
          </a:xfrm>
          <a:prstGeom prst="rect">
            <a:avLst/>
          </a:prstGeom>
        </p:spPr>
        <p:txBody>
          <a:bodyPr/>
          <a:lstStyle>
            <a:lvl1pPr>
              <a:defRPr>
                <a:latin typeface="+mj-lt"/>
                <a:ea typeface="+mj-ea"/>
                <a:cs typeface="+mj-cs"/>
              </a:defRPr>
            </a:lvl1pPr>
          </a:lstStyle>
          <a:p>
            <a:r>
              <a:rPr lang="it-IT" sz="2000" b="1" kern="0" dirty="0">
                <a:solidFill>
                  <a:srgbClr val="FC9914"/>
                </a:solidFill>
              </a:rPr>
              <a:t>Il calcolo </a:t>
            </a:r>
          </a:p>
        </p:txBody>
      </p:sp>
      <p:sp>
        <p:nvSpPr>
          <p:cNvPr id="16" name="CasellaDiTesto 15">
            <a:extLst>
              <a:ext uri="{FF2B5EF4-FFF2-40B4-BE49-F238E27FC236}">
                <a16:creationId xmlns:a16="http://schemas.microsoft.com/office/drawing/2014/main" id="{9F0E3516-B44E-4314-8256-9EA4286B9D25}"/>
              </a:ext>
            </a:extLst>
          </p:cNvPr>
          <p:cNvSpPr txBox="1"/>
          <p:nvPr/>
        </p:nvSpPr>
        <p:spPr>
          <a:xfrm>
            <a:off x="774701" y="2257424"/>
            <a:ext cx="6400800" cy="3970318"/>
          </a:xfrm>
          <a:prstGeom prst="rect">
            <a:avLst/>
          </a:prstGeom>
          <a:noFill/>
        </p:spPr>
        <p:txBody>
          <a:bodyPr wrap="square">
            <a:spAutoFit/>
          </a:bodyPr>
          <a:lstStyle/>
          <a:p>
            <a:pPr algn="just"/>
            <a:r>
              <a:rPr lang="it-IT" sz="1800" dirty="0">
                <a:solidFill>
                  <a:srgbClr val="000000"/>
                </a:solidFill>
                <a:effectLst/>
                <a:latin typeface="Times New Roman" panose="02020603050405020304" pitchFamily="18" charset="0"/>
                <a:ea typeface="Times New Roman" panose="02020603050405020304" pitchFamily="18" charset="0"/>
              </a:rPr>
              <a:t>Per il calcolo della quota del 30 per cento si deve fare riferimento al numero di </a:t>
            </a:r>
            <a:r>
              <a:rPr lang="it-IT" sz="1800" b="0" dirty="0">
                <a:solidFill>
                  <a:srgbClr val="000000"/>
                </a:solidFill>
                <a:effectLst/>
                <a:latin typeface="Times New Roman" panose="02020603050405020304" pitchFamily="18" charset="0"/>
                <a:ea typeface="Times New Roman" panose="02020603050405020304" pitchFamily="18" charset="0"/>
              </a:rPr>
              <a:t>nuove assunzioni</a:t>
            </a:r>
            <a:r>
              <a:rPr lang="it-IT" sz="1800" dirty="0">
                <a:solidFill>
                  <a:srgbClr val="000000"/>
                </a:solidFill>
                <a:effectLst/>
                <a:latin typeface="Times New Roman" panose="02020603050405020304" pitchFamily="18" charset="0"/>
                <a:ea typeface="Times New Roman" panose="02020603050405020304" pitchFamily="18" charset="0"/>
              </a:rPr>
              <a:t> avvenute durante l’esecuzione del contratto. In questa clausola rientrano solo le </a:t>
            </a:r>
            <a:r>
              <a:rPr lang="it-IT" sz="1800" i="1" dirty="0">
                <a:solidFill>
                  <a:srgbClr val="000000"/>
                </a:solidFill>
                <a:effectLst/>
                <a:latin typeface="Times New Roman" panose="02020603050405020304" pitchFamily="18" charset="0"/>
                <a:ea typeface="Times New Roman" panose="02020603050405020304" pitchFamily="18" charset="0"/>
              </a:rPr>
              <a:t>assunzioni funzionali,</a:t>
            </a:r>
            <a:r>
              <a:rPr lang="it-IT" sz="1800" dirty="0">
                <a:solidFill>
                  <a:srgbClr val="000000"/>
                </a:solidFill>
                <a:effectLst/>
                <a:latin typeface="Times New Roman" panose="02020603050405020304" pitchFamily="18" charset="0"/>
                <a:ea typeface="Times New Roman" panose="02020603050405020304" pitchFamily="18" charset="0"/>
              </a:rPr>
              <a:t> cioè quelle volte a garantire l’esecuzione del progetto finanziato dal PNRR o PNC. </a:t>
            </a:r>
          </a:p>
          <a:p>
            <a:pPr algn="just"/>
            <a:endParaRPr lang="it-IT" sz="1800" dirty="0">
              <a:solidFill>
                <a:srgbClr val="000000"/>
              </a:solidFill>
              <a:effectLst/>
              <a:latin typeface="Times New Roman" panose="02020603050405020304" pitchFamily="18" charset="0"/>
              <a:ea typeface="Times New Roman" panose="02020603050405020304" pitchFamily="18" charset="0"/>
            </a:endParaRPr>
          </a:p>
          <a:p>
            <a:pPr algn="just"/>
            <a:r>
              <a:rPr lang="it-IT" sz="1800" dirty="0">
                <a:solidFill>
                  <a:srgbClr val="000000"/>
                </a:solidFill>
                <a:effectLst/>
                <a:latin typeface="Times New Roman" panose="02020603050405020304" pitchFamily="18" charset="0"/>
                <a:ea typeface="Times New Roman" panose="02020603050405020304" pitchFamily="18" charset="0"/>
              </a:rPr>
              <a:t>Vengono esclusi dal computo i rapporti di lavoro non essenziali. </a:t>
            </a:r>
          </a:p>
          <a:p>
            <a:pPr algn="just"/>
            <a:endParaRPr lang="it-IT" dirty="0">
              <a:solidFill>
                <a:srgbClr val="000000"/>
              </a:solidFill>
              <a:latin typeface="Times New Roman" panose="02020603050405020304" pitchFamily="18" charset="0"/>
              <a:ea typeface="Times New Roman" panose="02020603050405020304" pitchFamily="18" charset="0"/>
            </a:endParaRPr>
          </a:p>
          <a:p>
            <a:pPr algn="just"/>
            <a:r>
              <a:rPr lang="it-IT" sz="1800" dirty="0">
                <a:solidFill>
                  <a:srgbClr val="000000"/>
                </a:solidFill>
                <a:effectLst/>
                <a:latin typeface="Times New Roman" panose="02020603050405020304" pitchFamily="18" charset="0"/>
                <a:ea typeface="Times New Roman" panose="02020603050405020304" pitchFamily="18" charset="0"/>
              </a:rPr>
              <a:t> Il MIMS da già chiarito che ove la forza lavoro sia già presente non vi sarà alcun obbligo di assunzione. Solo nel caso in cui non siano presenti i lavoratori necessari alloro si dovrà dare applicazione alle indicazioni prescritte. Non è una vera novità perché già gli appalti finanziati con fondi strutturali vedono questa disposizione.</a:t>
            </a:r>
            <a:endParaRPr lang="it-I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74046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274F88D0-8950-42F2-8878-EB8D85BB2AF8}"/>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341C104F-A09C-4795-B5A4-15AF2398123E}"/>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ABBDA30E-D18B-4CA6-9A03-24AE7D19B576}"/>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A5626195-0B8B-4376-A71B-F0441ED8B625}"/>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F74C6D7B-1632-4033-AB97-2F49EBD21A73}"/>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687254" y="282924"/>
            <a:ext cx="7863872" cy="706080"/>
          </a:xfrm>
          <a:prstGeom prst="rect">
            <a:avLst/>
          </a:prstGeom>
        </p:spPr>
        <p:txBody>
          <a:bodyPr/>
          <a:lstStyle>
            <a:lvl1pPr>
              <a:defRPr>
                <a:latin typeface="+mj-lt"/>
                <a:ea typeface="+mj-ea"/>
                <a:cs typeface="+mj-cs"/>
              </a:defRPr>
            </a:lvl1pPr>
          </a:lstStyle>
          <a:p>
            <a:endParaRPr lang="it-IT" sz="1600" b="1" kern="0" dirty="0">
              <a:solidFill>
                <a:srgbClr val="FC9914"/>
              </a:solidFill>
            </a:endParaRPr>
          </a:p>
        </p:txBody>
      </p:sp>
      <p:sp>
        <p:nvSpPr>
          <p:cNvPr id="16" name="CasellaDiTesto 15">
            <a:extLst>
              <a:ext uri="{FF2B5EF4-FFF2-40B4-BE49-F238E27FC236}">
                <a16:creationId xmlns:a16="http://schemas.microsoft.com/office/drawing/2014/main" id="{4D647C8D-1D95-47FD-834F-0D95E13454AA}"/>
              </a:ext>
            </a:extLst>
          </p:cNvPr>
          <p:cNvSpPr txBox="1"/>
          <p:nvPr/>
        </p:nvSpPr>
        <p:spPr>
          <a:xfrm>
            <a:off x="2687255" y="282924"/>
            <a:ext cx="5340495" cy="400110"/>
          </a:xfrm>
          <a:prstGeom prst="rect">
            <a:avLst/>
          </a:prstGeom>
          <a:noFill/>
        </p:spPr>
        <p:txBody>
          <a:bodyPr wrap="square">
            <a:spAutoFit/>
          </a:bodyPr>
          <a:lstStyle/>
          <a:p>
            <a:r>
              <a:rPr lang="it-IT" sz="2000" b="1" kern="0" dirty="0">
                <a:solidFill>
                  <a:srgbClr val="FC9914"/>
                </a:solidFill>
                <a:latin typeface="+mj-lt"/>
                <a:ea typeface="+mj-ea"/>
                <a:cs typeface="+mj-cs"/>
              </a:rPr>
              <a:t>Ma quali sono le misure premiali?</a:t>
            </a:r>
          </a:p>
        </p:txBody>
      </p:sp>
      <p:sp>
        <p:nvSpPr>
          <p:cNvPr id="17" name="CasellaDiTesto 16">
            <a:extLst>
              <a:ext uri="{FF2B5EF4-FFF2-40B4-BE49-F238E27FC236}">
                <a16:creationId xmlns:a16="http://schemas.microsoft.com/office/drawing/2014/main" id="{A2E05D85-A002-486E-9900-2455603BEFE9}"/>
              </a:ext>
            </a:extLst>
          </p:cNvPr>
          <p:cNvSpPr txBox="1"/>
          <p:nvPr/>
        </p:nvSpPr>
        <p:spPr>
          <a:xfrm>
            <a:off x="927100" y="1308830"/>
            <a:ext cx="7100651" cy="5707332"/>
          </a:xfrm>
          <a:prstGeom prst="rect">
            <a:avLst/>
          </a:prstGeom>
          <a:noFill/>
        </p:spPr>
        <p:txBody>
          <a:bodyPr wrap="square">
            <a:spAutoFit/>
          </a:bodyPr>
          <a:lstStyle/>
          <a:p>
            <a:pPr algn="just"/>
            <a:r>
              <a:rPr lang="it-IT" sz="1800" dirty="0">
                <a:solidFill>
                  <a:srgbClr val="000000"/>
                </a:solidFill>
                <a:effectLst/>
                <a:latin typeface="Times New Roman" panose="02020603050405020304" pitchFamily="18" charset="0"/>
                <a:ea typeface="Times New Roman" panose="02020603050405020304" pitchFamily="18" charset="0"/>
              </a:rPr>
              <a:t>Verrà dato un </a:t>
            </a:r>
            <a:r>
              <a:rPr lang="it-IT" sz="1800" b="0" dirty="0">
                <a:solidFill>
                  <a:srgbClr val="000000"/>
                </a:solidFill>
                <a:effectLst/>
                <a:latin typeface="Times New Roman" panose="02020603050405020304" pitchFamily="18" charset="0"/>
                <a:ea typeface="Times New Roman" panose="02020603050405020304" pitchFamily="18" charset="0"/>
              </a:rPr>
              <a:t>punteggio</a:t>
            </a:r>
            <a:r>
              <a:rPr lang="it-IT" sz="1800" dirty="0">
                <a:solidFill>
                  <a:srgbClr val="000000"/>
                </a:solidFill>
                <a:effectLst/>
                <a:latin typeface="Times New Roman" panose="02020603050405020304" pitchFamily="18" charset="0"/>
                <a:ea typeface="Times New Roman" panose="02020603050405020304" pitchFamily="18" charset="0"/>
              </a:rPr>
              <a:t> più alto in graduatoria ad un </a:t>
            </a:r>
            <a:r>
              <a:rPr lang="it-IT" sz="1800" b="0" dirty="0">
                <a:solidFill>
                  <a:srgbClr val="000000"/>
                </a:solidFill>
                <a:effectLst/>
                <a:latin typeface="Times New Roman" panose="02020603050405020304" pitchFamily="18" charset="0"/>
                <a:ea typeface="Times New Roman" panose="02020603050405020304" pitchFamily="18" charset="0"/>
              </a:rPr>
              <a:t>candidato</a:t>
            </a:r>
            <a:r>
              <a:rPr lang="it-IT" sz="1800" b="1" dirty="0">
                <a:solidFill>
                  <a:srgbClr val="000000"/>
                </a:solidFill>
                <a:effectLst/>
                <a:latin typeface="Times New Roman" panose="02020603050405020304" pitchFamily="18" charset="0"/>
                <a:ea typeface="Times New Roman" panose="02020603050405020304" pitchFamily="18" charset="0"/>
              </a:rPr>
              <a:t> </a:t>
            </a:r>
            <a:r>
              <a:rPr lang="it-IT" sz="1800" dirty="0">
                <a:solidFill>
                  <a:srgbClr val="000000"/>
                </a:solidFill>
                <a:effectLst/>
                <a:latin typeface="Times New Roman" panose="02020603050405020304" pitchFamily="18" charset="0"/>
                <a:ea typeface="Times New Roman" panose="02020603050405020304" pitchFamily="18" charset="0"/>
              </a:rPr>
              <a:t>che:</a:t>
            </a:r>
            <a:endParaRPr lang="it-IT" sz="1800" dirty="0">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non risulti destinatario di accertamenti relativi ad </a:t>
            </a:r>
            <a:r>
              <a:rPr lang="it-IT"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atti discriminatori</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nei tre anni precedenti alla data di scadenza del termine di presentazione </a:t>
            </a:r>
            <a:r>
              <a:rPr lang="it-IT"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delle offerte</a:t>
            </a:r>
            <a:r>
              <a:rPr lang="it-IT"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usi, o si impegni ad utilizzare, </a:t>
            </a:r>
            <a:r>
              <a:rPr lang="it-IT"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modalità innovative</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di organizzazione del lavoro e strumenti che permettano la soddisfazione delle esigenze di cura, di vita e di lavoro dei </a:t>
            </a:r>
            <a:r>
              <a:rPr lang="it-IT"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dipendenti</a:t>
            </a:r>
            <a:r>
              <a:rPr lang="it-IT"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 impegni ad assumere giovani, donne e disabili per una quota </a:t>
            </a:r>
            <a:r>
              <a:rPr lang="it-IT"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superiore</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al 30% delle assunzioni;</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abbia rispettato i principi di </a:t>
            </a:r>
            <a:r>
              <a:rPr lang="it-IT"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parità generazionale</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e di genere nell’ultimo </a:t>
            </a:r>
            <a:r>
              <a:rPr lang="it-IT"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triennio</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abbia rispettato gli obblighi in materia di lavoro delle persone </a:t>
            </a:r>
            <a:r>
              <a:rPr lang="it-IT"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 disabilità</a:t>
            </a:r>
            <a:r>
              <a:rPr lang="it-IT"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di cui alla legge </a:t>
            </a:r>
            <a:r>
              <a:rPr lang="it-IT" sz="1800" u="none" strike="noStrik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hlinkClick r:id="rId3"/>
              </a:rPr>
              <a:t>n. 68/1999</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presenti </a:t>
            </a:r>
            <a:r>
              <a:rPr lang="it-IT"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volontariamente</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una dichiarazione di carattere non finanziario </a:t>
            </a:r>
            <a:r>
              <a:rPr lang="it-IT"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“per ciascuno degli esercizi finanziari ricompresi nella durata del contratto di appalto”</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it-IT" sz="18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240294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274F88D0-8950-42F2-8878-EB8D85BB2AF8}"/>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341C104F-A09C-4795-B5A4-15AF2398123E}"/>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ABBDA30E-D18B-4CA6-9A03-24AE7D19B576}"/>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A5626195-0B8B-4376-A71B-F0441ED8B625}"/>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F74C6D7B-1632-4033-AB97-2F49EBD21A73}"/>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687256" y="418590"/>
            <a:ext cx="7863870" cy="597014"/>
          </a:xfrm>
          <a:prstGeom prst="rect">
            <a:avLst/>
          </a:prstGeom>
        </p:spPr>
        <p:txBody>
          <a:bodyPr/>
          <a:lstStyle>
            <a:lvl1pPr>
              <a:defRPr>
                <a:latin typeface="+mj-lt"/>
                <a:ea typeface="+mj-ea"/>
                <a:cs typeface="+mj-cs"/>
              </a:defRPr>
            </a:lvl1pPr>
          </a:lstStyle>
          <a:p>
            <a:r>
              <a:rPr lang="it-IT" sz="2000" b="1" kern="0" dirty="0">
                <a:solidFill>
                  <a:srgbClr val="FC9914"/>
                </a:solidFill>
              </a:rPr>
              <a:t>Belle intenzioni o qualcosa di più?</a:t>
            </a:r>
          </a:p>
        </p:txBody>
      </p:sp>
      <p:sp>
        <p:nvSpPr>
          <p:cNvPr id="16" name="CasellaDiTesto 15">
            <a:extLst>
              <a:ext uri="{FF2B5EF4-FFF2-40B4-BE49-F238E27FC236}">
                <a16:creationId xmlns:a16="http://schemas.microsoft.com/office/drawing/2014/main" id="{5B510D1B-AF83-403B-BD2E-98D987593D7A}"/>
              </a:ext>
            </a:extLst>
          </p:cNvPr>
          <p:cNvSpPr txBox="1"/>
          <p:nvPr/>
        </p:nvSpPr>
        <p:spPr>
          <a:xfrm>
            <a:off x="607030" y="1876427"/>
            <a:ext cx="6720870" cy="3724096"/>
          </a:xfrm>
          <a:prstGeom prst="rect">
            <a:avLst/>
          </a:prstGeom>
          <a:noFill/>
        </p:spPr>
        <p:txBody>
          <a:bodyPr wrap="square">
            <a:spAutoFit/>
          </a:bodyPr>
          <a:lstStyle/>
          <a:p>
            <a:pPr algn="just"/>
            <a:r>
              <a:rPr lang="it-IT" sz="1800" dirty="0">
                <a:solidFill>
                  <a:srgbClr val="000000"/>
                </a:solidFill>
                <a:effectLst/>
                <a:latin typeface="Times New Roman" panose="02020603050405020304" pitchFamily="18" charset="0"/>
                <a:ea typeface="Times New Roman" panose="02020603050405020304" pitchFamily="18" charset="0"/>
              </a:rPr>
              <a:t>Sembrerebbe qualcosa di più , dal momento che agli obblighi sono correlate </a:t>
            </a:r>
            <a:r>
              <a:rPr lang="it-IT" sz="2000" b="1" kern="0" dirty="0">
                <a:solidFill>
                  <a:srgbClr val="FC9914"/>
                </a:solidFill>
                <a:latin typeface="+mj-lt"/>
                <a:ea typeface="+mj-ea"/>
                <a:cs typeface="+mj-cs"/>
              </a:rPr>
              <a:t>sanzioni</a:t>
            </a:r>
            <a:r>
              <a:rPr lang="it-IT" sz="1800" dirty="0">
                <a:solidFill>
                  <a:srgbClr val="000000"/>
                </a:solidFill>
                <a:effectLst/>
                <a:latin typeface="Times New Roman" panose="02020603050405020304" pitchFamily="18" charset="0"/>
                <a:ea typeface="Times New Roman" panose="02020603050405020304" pitchFamily="18" charset="0"/>
              </a:rPr>
              <a:t> immediate in sede di gara e poi pecuniarie in sede di esecuzione del contratto. </a:t>
            </a:r>
          </a:p>
          <a:p>
            <a:pPr algn="just"/>
            <a:endParaRPr lang="it-IT" dirty="0">
              <a:solidFill>
                <a:srgbClr val="000000"/>
              </a:solidFill>
              <a:latin typeface="Times New Roman" panose="02020603050405020304" pitchFamily="18" charset="0"/>
              <a:ea typeface="Times New Roman" panose="02020603050405020304" pitchFamily="18" charset="0"/>
            </a:endParaRPr>
          </a:p>
          <a:p>
            <a:pPr algn="just"/>
            <a:r>
              <a:rPr lang="it-IT" sz="1800" b="1" dirty="0">
                <a:solidFill>
                  <a:srgbClr val="FF0000"/>
                </a:solidFill>
                <a:effectLst/>
                <a:latin typeface="Times New Roman" panose="02020603050405020304" pitchFamily="18" charset="0"/>
                <a:ea typeface="Times New Roman" panose="02020603050405020304" pitchFamily="18" charset="0"/>
              </a:rPr>
              <a:t>Ma  soprattutto, la stazione appaltante non può scegliere le premialità a sua discrezione</a:t>
            </a:r>
            <a:r>
              <a:rPr lang="it-IT" sz="1800" dirty="0">
                <a:solidFill>
                  <a:srgbClr val="000000"/>
                </a:solidFill>
                <a:effectLst/>
                <a:latin typeface="Times New Roman" panose="02020603050405020304" pitchFamily="18" charset="0"/>
                <a:ea typeface="Times New Roman" panose="02020603050405020304" pitchFamily="18" charset="0"/>
              </a:rPr>
              <a:t>: </a:t>
            </a:r>
            <a:r>
              <a:rPr lang="it-IT" sz="1800" b="1" dirty="0">
                <a:solidFill>
                  <a:srgbClr val="FF0000"/>
                </a:solidFill>
                <a:effectLst/>
                <a:latin typeface="Times New Roman" panose="02020603050405020304" pitchFamily="18" charset="0"/>
                <a:ea typeface="Times New Roman" panose="02020603050405020304" pitchFamily="18" charset="0"/>
              </a:rPr>
              <a:t>le linee guida hanno stabilito il peso che possono avere, a seconda dei criteri di valutazione utilizzati nell’ambito dell’</a:t>
            </a:r>
            <a:r>
              <a:rPr lang="it-IT" sz="1800" b="1" dirty="0" err="1">
                <a:solidFill>
                  <a:srgbClr val="FF0000"/>
                </a:solidFill>
                <a:effectLst/>
                <a:latin typeface="Times New Roman" panose="02020603050405020304" pitchFamily="18" charset="0"/>
                <a:ea typeface="Times New Roman" panose="02020603050405020304" pitchFamily="18" charset="0"/>
              </a:rPr>
              <a:t>oepv</a:t>
            </a:r>
            <a:r>
              <a:rPr lang="it-IT" sz="1800" b="1" dirty="0">
                <a:solidFill>
                  <a:srgbClr val="FF0000"/>
                </a:solidFill>
                <a:effectLst/>
                <a:latin typeface="Times New Roman" panose="02020603050405020304" pitchFamily="18" charset="0"/>
                <a:ea typeface="Times New Roman" panose="02020603050405020304" pitchFamily="18" charset="0"/>
              </a:rPr>
              <a:t>. </a:t>
            </a:r>
          </a:p>
          <a:p>
            <a:pPr algn="just"/>
            <a:endParaRPr lang="it-IT" dirty="0">
              <a:solidFill>
                <a:srgbClr val="000000"/>
              </a:solidFill>
              <a:latin typeface="Times New Roman" panose="02020603050405020304" pitchFamily="18" charset="0"/>
              <a:ea typeface="Times New Roman" panose="02020603050405020304" pitchFamily="18" charset="0"/>
            </a:endParaRPr>
          </a:p>
          <a:p>
            <a:pPr algn="just"/>
            <a:r>
              <a:rPr lang="it-IT" sz="1800" dirty="0">
                <a:solidFill>
                  <a:srgbClr val="000000"/>
                </a:solidFill>
                <a:effectLst/>
                <a:latin typeface="Times New Roman" panose="02020603050405020304" pitchFamily="18" charset="0"/>
                <a:ea typeface="Times New Roman" panose="02020603050405020304" pitchFamily="18" charset="0"/>
              </a:rPr>
              <a:t>Tra queste a titolo esemplificativo il possesso della certificazione di </a:t>
            </a:r>
            <a:r>
              <a:rPr lang="it-IT" sz="1800" u="none" strike="noStrike" dirty="0">
                <a:solidFill>
                  <a:srgbClr val="000000"/>
                </a:solidFill>
                <a:effectLst/>
                <a:latin typeface="Times New Roman" panose="02020603050405020304" pitchFamily="18" charset="0"/>
                <a:ea typeface="Times New Roman" panose="02020603050405020304" pitchFamily="18" charset="0"/>
              </a:rPr>
              <a:t>responsabilità sociale</a:t>
            </a:r>
            <a:r>
              <a:rPr lang="it-IT" sz="1800" dirty="0">
                <a:solidFill>
                  <a:srgbClr val="000000"/>
                </a:solidFill>
                <a:effectLst/>
                <a:latin typeface="Times New Roman" panose="02020603050405020304" pitchFamily="18" charset="0"/>
                <a:ea typeface="Times New Roman" panose="02020603050405020304" pitchFamily="18" charset="0"/>
              </a:rPr>
              <a:t> ed etica, o l’assunzione di un </a:t>
            </a:r>
            <a:r>
              <a:rPr lang="it-IT" sz="1800" i="1" dirty="0">
                <a:solidFill>
                  <a:srgbClr val="000000"/>
                </a:solidFill>
                <a:effectLst/>
                <a:latin typeface="Times New Roman" panose="02020603050405020304" pitchFamily="18" charset="0"/>
                <a:ea typeface="Times New Roman" panose="02020603050405020304" pitchFamily="18" charset="0"/>
              </a:rPr>
              <a:t>“</a:t>
            </a:r>
            <a:r>
              <a:rPr lang="it-IT" sz="1800" i="1" dirty="0" err="1">
                <a:solidFill>
                  <a:srgbClr val="000000"/>
                </a:solidFill>
                <a:effectLst/>
                <a:latin typeface="Times New Roman" panose="02020603050405020304" pitchFamily="18" charset="0"/>
                <a:ea typeface="Times New Roman" panose="02020603050405020304" pitchFamily="18" charset="0"/>
              </a:rPr>
              <a:t>disability</a:t>
            </a:r>
            <a:r>
              <a:rPr lang="it-IT" sz="1800" i="1" dirty="0">
                <a:solidFill>
                  <a:srgbClr val="000000"/>
                </a:solidFill>
                <a:effectLst/>
                <a:latin typeface="Times New Roman" panose="02020603050405020304" pitchFamily="18" charset="0"/>
                <a:ea typeface="Times New Roman" panose="02020603050405020304" pitchFamily="18" charset="0"/>
              </a:rPr>
              <a:t> manager”</a:t>
            </a:r>
            <a:r>
              <a:rPr lang="it-IT" sz="1800" dirty="0">
                <a:solidFill>
                  <a:srgbClr val="000000"/>
                </a:solidFill>
                <a:effectLst/>
                <a:latin typeface="Times New Roman" panose="02020603050405020304" pitchFamily="18" charset="0"/>
                <a:ea typeface="Times New Roman" panose="02020603050405020304" pitchFamily="18" charset="0"/>
              </a:rPr>
              <a:t> in azienda.</a:t>
            </a:r>
            <a:endParaRPr lang="it-IT" sz="1800" dirty="0">
              <a:effectLst/>
              <a:latin typeface="Times New Roman" panose="02020603050405020304" pitchFamily="18" charset="0"/>
              <a:ea typeface="Times New Roman" panose="02020603050405020304" pitchFamily="18" charset="0"/>
            </a:endParaRPr>
          </a:p>
          <a:p>
            <a:pPr algn="just"/>
            <a:r>
              <a:rPr lang="it-IT" sz="1800" b="1" dirty="0">
                <a:effectLst/>
                <a:latin typeface="Times New Roman" panose="02020603050405020304" pitchFamily="18" charset="0"/>
                <a:ea typeface="Times New Roman" panose="02020603050405020304" pitchFamily="18" charset="0"/>
              </a:rPr>
              <a:t> </a:t>
            </a:r>
            <a:endParaRPr lang="it-I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75375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274F88D0-8950-42F2-8878-EB8D85BB2AF8}"/>
              </a:ext>
            </a:extLst>
          </p:cNvPr>
          <p:cNvSpPr/>
          <p:nvPr/>
        </p:nvSpPr>
        <p:spPr>
          <a:xfrm>
            <a:off x="114951" y="82276"/>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341C104F-A09C-4795-B5A4-15AF2398123E}"/>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ABBDA30E-D18B-4CA6-9A03-24AE7D19B576}"/>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A5626195-0B8B-4376-A71B-F0441ED8B625}"/>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F74C6D7B-1632-4033-AB97-2F49EBD21A73}"/>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722618" y="147258"/>
            <a:ext cx="7828508" cy="868346"/>
          </a:xfrm>
          <a:prstGeom prst="rect">
            <a:avLst/>
          </a:prstGeom>
        </p:spPr>
        <p:txBody>
          <a:bodyPr/>
          <a:lstStyle>
            <a:lvl1pPr>
              <a:defRPr>
                <a:latin typeface="+mj-lt"/>
                <a:ea typeface="+mj-ea"/>
                <a:cs typeface="+mj-cs"/>
              </a:defRPr>
            </a:lvl1pPr>
          </a:lstStyle>
          <a:p>
            <a:endParaRPr lang="it-IT" sz="1600" b="1" kern="0" dirty="0">
              <a:solidFill>
                <a:srgbClr val="FC9914"/>
              </a:solidFill>
            </a:endParaRPr>
          </a:p>
        </p:txBody>
      </p:sp>
      <p:sp>
        <p:nvSpPr>
          <p:cNvPr id="15" name="CasellaDiTesto 14">
            <a:extLst>
              <a:ext uri="{FF2B5EF4-FFF2-40B4-BE49-F238E27FC236}">
                <a16:creationId xmlns:a16="http://schemas.microsoft.com/office/drawing/2014/main" id="{55C29E76-0F90-4010-BC89-6BCFD6571D84}"/>
              </a:ext>
            </a:extLst>
          </p:cNvPr>
          <p:cNvSpPr txBox="1"/>
          <p:nvPr/>
        </p:nvSpPr>
        <p:spPr>
          <a:xfrm>
            <a:off x="2832099" y="438806"/>
            <a:ext cx="5195651" cy="400110"/>
          </a:xfrm>
          <a:prstGeom prst="rect">
            <a:avLst/>
          </a:prstGeom>
          <a:noFill/>
        </p:spPr>
        <p:txBody>
          <a:bodyPr wrap="square">
            <a:spAutoFit/>
          </a:bodyPr>
          <a:lstStyle/>
          <a:p>
            <a:r>
              <a:rPr lang="it-IT" sz="2000" b="1" kern="0" dirty="0">
                <a:solidFill>
                  <a:srgbClr val="FC9914"/>
                </a:solidFill>
                <a:latin typeface="+mj-lt"/>
                <a:ea typeface="+mj-ea"/>
                <a:cs typeface="+mj-cs"/>
              </a:rPr>
              <a:t>DPCM del 7 dicembre 2021 … le linee guida </a:t>
            </a:r>
          </a:p>
        </p:txBody>
      </p:sp>
      <p:pic>
        <p:nvPicPr>
          <p:cNvPr id="1026" name="Picture 2">
            <a:extLst>
              <a:ext uri="{FF2B5EF4-FFF2-40B4-BE49-F238E27FC236}">
                <a16:creationId xmlns:a16="http://schemas.microsoft.com/office/drawing/2014/main" id="{50D991F8-9F8F-444F-A4F3-BAA1B6A4ED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099" y="1245034"/>
            <a:ext cx="9867250" cy="5535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6198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274F88D0-8950-42F2-8878-EB8D85BB2AF8}"/>
              </a:ext>
            </a:extLst>
          </p:cNvPr>
          <p:cNvSpPr/>
          <p:nvPr/>
        </p:nvSpPr>
        <p:spPr>
          <a:xfrm>
            <a:off x="-12536" y="282924"/>
            <a:ext cx="2699792" cy="597014"/>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75000"/>
                </a:schemeClr>
              </a:solidFill>
            </a:endParaRPr>
          </a:p>
        </p:txBody>
      </p:sp>
      <p:cxnSp>
        <p:nvCxnSpPr>
          <p:cNvPr id="10" name="Connettore 1 7">
            <a:extLst>
              <a:ext uri="{FF2B5EF4-FFF2-40B4-BE49-F238E27FC236}">
                <a16:creationId xmlns:a16="http://schemas.microsoft.com/office/drawing/2014/main" id="{341C104F-A09C-4795-B5A4-15AF2398123E}"/>
              </a:ext>
            </a:extLst>
          </p:cNvPr>
          <p:cNvCxnSpPr>
            <a:cxnSpLocks/>
          </p:cNvCxnSpPr>
          <p:nvPr/>
        </p:nvCxnSpPr>
        <p:spPr>
          <a:xfrm>
            <a:off x="0" y="908720"/>
            <a:ext cx="10693400" cy="0"/>
          </a:xfrm>
          <a:prstGeom prst="line">
            <a:avLst/>
          </a:prstGeom>
          <a:ln w="15875">
            <a:solidFill>
              <a:srgbClr val="FC9914"/>
            </a:solidFill>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ABBDA30E-D18B-4CA6-9A03-24AE7D19B576}"/>
              </a:ext>
            </a:extLst>
          </p:cNvPr>
          <p:cNvSpPr/>
          <p:nvPr/>
        </p:nvSpPr>
        <p:spPr>
          <a:xfrm>
            <a:off x="-12536" y="7397996"/>
            <a:ext cx="10705936" cy="164853"/>
          </a:xfrm>
          <a:prstGeom prst="rect">
            <a:avLst/>
          </a:prstGeom>
          <a:solidFill>
            <a:srgbClr val="FC9914"/>
          </a:solidFill>
          <a:ln>
            <a:solidFill>
              <a:srgbClr val="FC99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2" name="Immagine 11" descr="logo-new-sito.png">
            <a:extLst>
              <a:ext uri="{FF2B5EF4-FFF2-40B4-BE49-F238E27FC236}">
                <a16:creationId xmlns:a16="http://schemas.microsoft.com/office/drawing/2014/main" id="{A5626195-0B8B-4376-A71B-F0441ED8B625}"/>
              </a:ext>
            </a:extLst>
          </p:cNvPr>
          <p:cNvPicPr>
            <a:picLocks noChangeAspect="1"/>
          </p:cNvPicPr>
          <p:nvPr/>
        </p:nvPicPr>
        <p:blipFill>
          <a:blip r:embed="rId2" cstate="print"/>
          <a:stretch>
            <a:fillRect/>
          </a:stretch>
        </p:blipFill>
        <p:spPr>
          <a:xfrm>
            <a:off x="165099" y="6760118"/>
            <a:ext cx="2405547" cy="617220"/>
          </a:xfrm>
          <a:prstGeom prst="rect">
            <a:avLst/>
          </a:prstGeom>
        </p:spPr>
      </p:pic>
      <p:sp>
        <p:nvSpPr>
          <p:cNvPr id="13" name="CasellaDiTesto 12">
            <a:extLst>
              <a:ext uri="{FF2B5EF4-FFF2-40B4-BE49-F238E27FC236}">
                <a16:creationId xmlns:a16="http://schemas.microsoft.com/office/drawing/2014/main" id="{F74C6D7B-1632-4033-AB97-2F49EBD21A73}"/>
              </a:ext>
            </a:extLst>
          </p:cNvPr>
          <p:cNvSpPr txBox="1"/>
          <p:nvPr/>
        </p:nvSpPr>
        <p:spPr>
          <a:xfrm>
            <a:off x="2722618" y="6853216"/>
            <a:ext cx="7424682" cy="400110"/>
          </a:xfrm>
          <a:prstGeom prst="rect">
            <a:avLst/>
          </a:prstGeom>
          <a:noFill/>
        </p:spPr>
        <p:txBody>
          <a:bodyPr wrap="square" rtlCol="0">
            <a:spAutoFit/>
          </a:bodyPr>
          <a:lstStyle/>
          <a:p>
            <a:pPr algn="just">
              <a:defRPr/>
            </a:pPr>
            <a:r>
              <a:rPr lang="it-IT" sz="1000" dirty="0">
                <a:solidFill>
                  <a:schemeClr val="tx1">
                    <a:lumMod val="85000"/>
                    <a:lumOff val="15000"/>
                  </a:schemeClr>
                </a:solidFill>
              </a:rPr>
              <a:t>Il presente materiale viene rilasciato ad uso esclusivo dei partecipanti al Webinar “</a:t>
            </a:r>
            <a:r>
              <a:rPr lang="it-IT" sz="1000" b="0" i="0" dirty="0">
                <a:solidFill>
                  <a:srgbClr val="000000"/>
                </a:solidFill>
                <a:effectLst/>
                <a:latin typeface="ABeeZee"/>
              </a:rPr>
              <a:t>Appalti e parità di genere: le linee guida di attuazione del PNRR</a:t>
            </a:r>
            <a:r>
              <a:rPr lang="it-IT" sz="1000" dirty="0">
                <a:solidFill>
                  <a:schemeClr val="tx1">
                    <a:lumMod val="85000"/>
                    <a:lumOff val="15000"/>
                  </a:schemeClr>
                </a:solidFill>
              </a:rPr>
              <a:t>”</a:t>
            </a:r>
            <a:r>
              <a:rPr lang="it-IT" sz="1000" baseline="0" dirty="0">
                <a:solidFill>
                  <a:schemeClr val="tx1">
                    <a:lumMod val="85000"/>
                    <a:lumOff val="15000"/>
                  </a:schemeClr>
                </a:solidFill>
              </a:rPr>
              <a:t>, pertanto è vietata ogni riproduzione, copia e sfruttamento commerciale.</a:t>
            </a:r>
            <a:endParaRPr lang="it-IT" sz="1000" dirty="0">
              <a:solidFill>
                <a:schemeClr val="tx1">
                  <a:lumMod val="85000"/>
                  <a:lumOff val="15000"/>
                </a:schemeClr>
              </a:solidFill>
            </a:endParaRPr>
          </a:p>
        </p:txBody>
      </p:sp>
      <p:sp>
        <p:nvSpPr>
          <p:cNvPr id="14" name="Titolo 1">
            <a:extLst>
              <a:ext uri="{FF2B5EF4-FFF2-40B4-BE49-F238E27FC236}">
                <a16:creationId xmlns:a16="http://schemas.microsoft.com/office/drawing/2014/main" id="{7526BD4B-E158-4713-A87F-AD7CA1DC0D06}"/>
              </a:ext>
            </a:extLst>
          </p:cNvPr>
          <p:cNvSpPr txBox="1">
            <a:spLocks/>
          </p:cNvSpPr>
          <p:nvPr/>
        </p:nvSpPr>
        <p:spPr>
          <a:xfrm>
            <a:off x="2722618" y="147258"/>
            <a:ext cx="7828508" cy="868346"/>
          </a:xfrm>
          <a:prstGeom prst="rect">
            <a:avLst/>
          </a:prstGeom>
        </p:spPr>
        <p:txBody>
          <a:bodyPr/>
          <a:lstStyle>
            <a:lvl1pPr>
              <a:defRPr>
                <a:latin typeface="+mj-lt"/>
                <a:ea typeface="+mj-ea"/>
                <a:cs typeface="+mj-cs"/>
              </a:defRPr>
            </a:lvl1pPr>
          </a:lstStyle>
          <a:p>
            <a:endParaRPr lang="it-IT" sz="1600" b="1" kern="0" dirty="0">
              <a:solidFill>
                <a:srgbClr val="FC9914"/>
              </a:solidFill>
            </a:endParaRPr>
          </a:p>
        </p:txBody>
      </p:sp>
      <p:sp>
        <p:nvSpPr>
          <p:cNvPr id="16" name="CasellaDiTesto 15">
            <a:extLst>
              <a:ext uri="{FF2B5EF4-FFF2-40B4-BE49-F238E27FC236}">
                <a16:creationId xmlns:a16="http://schemas.microsoft.com/office/drawing/2014/main" id="{5B510D1B-AF83-403B-BD2E-98D987593D7A}"/>
              </a:ext>
            </a:extLst>
          </p:cNvPr>
          <p:cNvSpPr txBox="1"/>
          <p:nvPr/>
        </p:nvSpPr>
        <p:spPr>
          <a:xfrm>
            <a:off x="317501" y="1485517"/>
            <a:ext cx="6781800" cy="5657318"/>
          </a:xfrm>
          <a:prstGeom prst="rect">
            <a:avLst/>
          </a:prstGeom>
          <a:noFill/>
        </p:spPr>
        <p:txBody>
          <a:bodyPr wrap="square">
            <a:spAutoFit/>
          </a:bodyPr>
          <a:lstStyle/>
          <a:p>
            <a:pPr algn="just"/>
            <a:r>
              <a:rPr lang="it-IT" sz="1800" dirty="0">
                <a:solidFill>
                  <a:srgbClr val="000000"/>
                </a:solidFill>
                <a:effectLst/>
                <a:latin typeface="Times New Roman" panose="02020603050405020304" pitchFamily="18" charset="0"/>
                <a:ea typeface="Times New Roman" panose="02020603050405020304" pitchFamily="18" charset="0"/>
              </a:rPr>
              <a:t>Questi </a:t>
            </a:r>
            <a:r>
              <a:rPr lang="it-IT" sz="1800" b="1" dirty="0">
                <a:solidFill>
                  <a:srgbClr val="000000"/>
                </a:solidFill>
                <a:effectLst/>
                <a:latin typeface="Times New Roman" panose="02020603050405020304" pitchFamily="18" charset="0"/>
                <a:ea typeface="Times New Roman" panose="02020603050405020304" pitchFamily="18" charset="0"/>
              </a:rPr>
              <a:t>vincoli</a:t>
            </a:r>
            <a:r>
              <a:rPr lang="it-IT" sz="1800" dirty="0">
                <a:solidFill>
                  <a:srgbClr val="000000"/>
                </a:solidFill>
                <a:effectLst/>
                <a:latin typeface="Times New Roman" panose="02020603050405020304" pitchFamily="18" charset="0"/>
                <a:ea typeface="Times New Roman" panose="02020603050405020304" pitchFamily="18" charset="0"/>
              </a:rPr>
              <a:t> possono essere evitati solo nei casi in cui alcuni elementi del progetto ne rendano l’inserimento </a:t>
            </a:r>
            <a:r>
              <a:rPr lang="it-IT" sz="1800" i="1" dirty="0">
                <a:solidFill>
                  <a:srgbClr val="000000"/>
                </a:solidFill>
                <a:effectLst/>
                <a:latin typeface="Times New Roman" panose="02020603050405020304" pitchFamily="18" charset="0"/>
                <a:ea typeface="Times New Roman" panose="02020603050405020304" pitchFamily="18" charset="0"/>
              </a:rPr>
              <a:t>“impossibile o contrastante con obiettivi di universalità e socialità, di efficienza, di economicità e di qualità del servizio nonché di ottimale impiego delle risorse pubbliche”:</a:t>
            </a:r>
            <a:endParaRPr lang="it-IT" sz="1800" dirty="0">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 primo luogo, i </a:t>
            </a:r>
            <a:r>
              <a:rPr lang="it-IT"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committenti</a:t>
            </a:r>
            <a:r>
              <a:rPr lang="it-IT"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ossono non inserire le </a:t>
            </a:r>
            <a:r>
              <a:rPr lang="it-IT"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clausole di premialità</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e l’obbligo di assunzione di giovani e donne nei bandi di gara, negli avvisi e negli inviti.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 secondo luogo, i committenti possono riservare una </a:t>
            </a:r>
            <a:r>
              <a:rPr lang="it-IT"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quota inferiore</a:t>
            </a:r>
            <a:r>
              <a:rPr lang="it-IT"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del 30 per cento alle assunzioni di giovani e donne.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it-IT" sz="1800" dirty="0">
                <a:solidFill>
                  <a:srgbClr val="000000"/>
                </a:solidFill>
                <a:effectLst/>
                <a:latin typeface="Times New Roman" panose="02020603050405020304" pitchFamily="18" charset="0"/>
                <a:ea typeface="Times New Roman" panose="02020603050405020304" pitchFamily="18" charset="0"/>
              </a:rPr>
              <a:t>Queste deroghe sono </a:t>
            </a:r>
            <a:r>
              <a:rPr lang="it-IT" sz="1800" b="0" dirty="0">
                <a:solidFill>
                  <a:srgbClr val="000000"/>
                </a:solidFill>
                <a:effectLst/>
                <a:latin typeface="Times New Roman" panose="02020603050405020304" pitchFamily="18" charset="0"/>
                <a:ea typeface="Times New Roman" panose="02020603050405020304" pitchFamily="18" charset="0"/>
              </a:rPr>
              <a:t>facoltative</a:t>
            </a:r>
            <a:r>
              <a:rPr lang="it-IT" b="1" dirty="0">
                <a:solidFill>
                  <a:srgbClr val="000000"/>
                </a:solidFill>
                <a:latin typeface="Times New Roman" panose="02020603050405020304" pitchFamily="18" charset="0"/>
                <a:ea typeface="Times New Roman" panose="02020603050405020304" pitchFamily="18" charset="0"/>
              </a:rPr>
              <a:t>.</a:t>
            </a:r>
          </a:p>
          <a:p>
            <a:pPr algn="just"/>
            <a:r>
              <a:rPr lang="it-IT" sz="1800" b="1" dirty="0">
                <a:solidFill>
                  <a:srgbClr val="000000"/>
                </a:solidFill>
                <a:effectLst/>
                <a:latin typeface="Times New Roman" panose="02020603050405020304" pitchFamily="18" charset="0"/>
                <a:ea typeface="Times New Roman" panose="02020603050405020304" pitchFamily="18" charset="0"/>
              </a:rPr>
              <a:t>L</a:t>
            </a:r>
            <a:r>
              <a:rPr lang="it-IT" sz="1800" dirty="0">
                <a:solidFill>
                  <a:srgbClr val="000000"/>
                </a:solidFill>
                <a:effectLst/>
                <a:latin typeface="Times New Roman" panose="02020603050405020304" pitchFamily="18" charset="0"/>
                <a:ea typeface="Times New Roman" panose="02020603050405020304" pitchFamily="18" charset="0"/>
              </a:rPr>
              <a:t>e stazioni appaltanti possono in ogni caso decidere di non avvalersene, </a:t>
            </a:r>
            <a:r>
              <a:rPr lang="it-IT" sz="1800" i="1" dirty="0">
                <a:solidFill>
                  <a:srgbClr val="000000"/>
                </a:solidFill>
                <a:effectLst/>
                <a:latin typeface="Times New Roman" panose="02020603050405020304" pitchFamily="18" charset="0"/>
                <a:ea typeface="Times New Roman" panose="02020603050405020304" pitchFamily="18" charset="0"/>
              </a:rPr>
              <a:t>“anche qualora ricorressero in linea astratta alcuni presupposti per la loro applicazione”</a:t>
            </a:r>
            <a:r>
              <a:rPr lang="it-IT" sz="1800" dirty="0">
                <a:solidFill>
                  <a:srgbClr val="000000"/>
                </a:solidFill>
                <a:effectLst/>
                <a:latin typeface="Times New Roman" panose="02020603050405020304" pitchFamily="18" charset="0"/>
                <a:ea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000000"/>
                </a:solidFill>
                <a:effectLst/>
                <a:latin typeface="Times New Roman" panose="02020603050405020304" pitchFamily="18" charset="0"/>
                <a:ea typeface="Times New Roman" panose="02020603050405020304" pitchFamily="18" charset="0"/>
              </a:rPr>
              <a:t>Per sfruttarle, i soggetti in questione dovranno dare una adeguata e specifica </a:t>
            </a:r>
            <a:r>
              <a:rPr lang="it-IT" sz="1800" b="0" dirty="0">
                <a:solidFill>
                  <a:srgbClr val="000000"/>
                </a:solidFill>
                <a:effectLst/>
                <a:latin typeface="Times New Roman" panose="02020603050405020304" pitchFamily="18" charset="0"/>
                <a:ea typeface="Times New Roman" panose="02020603050405020304" pitchFamily="18" charset="0"/>
              </a:rPr>
              <a:t>motivazione</a:t>
            </a:r>
            <a:r>
              <a:rPr lang="it-IT" sz="1800" dirty="0">
                <a:solidFill>
                  <a:srgbClr val="000000"/>
                </a:solidFill>
                <a:effectLst/>
                <a:latin typeface="Times New Roman" panose="02020603050405020304" pitchFamily="18" charset="0"/>
                <a:ea typeface="Times New Roman" panose="02020603050405020304" pitchFamily="18" charset="0"/>
              </a:rPr>
              <a:t> delle ragioni per cui la natura del progetto renda impossibile l’applicazione dei criteri, o lo renda contrario ai </a:t>
            </a:r>
            <a:r>
              <a:rPr lang="it-IT" sz="1800" b="0" dirty="0">
                <a:solidFill>
                  <a:srgbClr val="000000"/>
                </a:solidFill>
                <a:effectLst/>
                <a:latin typeface="Times New Roman" panose="02020603050405020304" pitchFamily="18" charset="0"/>
                <a:ea typeface="Times New Roman" panose="02020603050405020304" pitchFamily="18" charset="0"/>
              </a:rPr>
              <a:t>principi generali</a:t>
            </a:r>
            <a:r>
              <a:rPr lang="it-IT" sz="1800" b="1" dirty="0">
                <a:solidFill>
                  <a:srgbClr val="000000"/>
                </a:solidFill>
                <a:effectLst/>
                <a:latin typeface="Times New Roman" panose="02020603050405020304" pitchFamily="18" charset="0"/>
                <a:ea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endParaRPr>
          </a:p>
          <a:p>
            <a:pPr algn="just"/>
            <a:endParaRPr lang="it-IT" sz="1800" dirty="0">
              <a:effectLst/>
              <a:latin typeface="Times New Roman" panose="02020603050405020304" pitchFamily="18" charset="0"/>
              <a:ea typeface="Times New Roman" panose="02020603050405020304" pitchFamily="18" charset="0"/>
            </a:endParaRPr>
          </a:p>
        </p:txBody>
      </p:sp>
      <p:sp>
        <p:nvSpPr>
          <p:cNvPr id="15" name="CasellaDiTesto 14">
            <a:extLst>
              <a:ext uri="{FF2B5EF4-FFF2-40B4-BE49-F238E27FC236}">
                <a16:creationId xmlns:a16="http://schemas.microsoft.com/office/drawing/2014/main" id="{55C29E76-0F90-4010-BC89-6BCFD6571D84}"/>
              </a:ext>
            </a:extLst>
          </p:cNvPr>
          <p:cNvSpPr txBox="1"/>
          <p:nvPr/>
        </p:nvSpPr>
        <p:spPr>
          <a:xfrm>
            <a:off x="2620512" y="491196"/>
            <a:ext cx="5195651" cy="400110"/>
          </a:xfrm>
          <a:prstGeom prst="rect">
            <a:avLst/>
          </a:prstGeom>
          <a:noFill/>
        </p:spPr>
        <p:txBody>
          <a:bodyPr wrap="square">
            <a:spAutoFit/>
          </a:bodyPr>
          <a:lstStyle/>
          <a:p>
            <a:r>
              <a:rPr lang="it-IT" sz="2000" b="1" kern="0" dirty="0">
                <a:solidFill>
                  <a:srgbClr val="FC9914"/>
                </a:solidFill>
                <a:latin typeface="+mj-lt"/>
                <a:ea typeface="+mj-ea"/>
                <a:cs typeface="+mj-cs"/>
              </a:rPr>
              <a:t>Ma  si applica sempre, come è possibile? </a:t>
            </a:r>
          </a:p>
        </p:txBody>
      </p:sp>
    </p:spTree>
    <p:extLst>
      <p:ext uri="{BB962C8B-B14F-4D97-AF65-F5344CB8AC3E}">
        <p14:creationId xmlns:p14="http://schemas.microsoft.com/office/powerpoint/2010/main" val="2785810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172</TotalTime>
  <Words>3888</Words>
  <Application>Microsoft Office PowerPoint</Application>
  <PresentationFormat>Personalizzato</PresentationFormat>
  <Paragraphs>143</Paragraphs>
  <Slides>19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19</vt:i4>
      </vt:variant>
    </vt:vector>
  </HeadingPairs>
  <TitlesOfParts>
    <vt:vector size="25" baseType="lpstr">
      <vt:lpstr>ABeeZee</vt:lpstr>
      <vt:lpstr>Calibri</vt:lpstr>
      <vt:lpstr>PT Serif</vt:lpstr>
      <vt:lpstr>Symbol</vt:lpstr>
      <vt:lpstr>Times New Roman</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webinar 22 ottobre meliusform.key</dc:title>
  <dc:creator>Studio</dc:creator>
  <cp:lastModifiedBy>Studio Legale Petullà</cp:lastModifiedBy>
  <cp:revision>41</cp:revision>
  <dcterms:created xsi:type="dcterms:W3CDTF">2020-10-20T10:10:48Z</dcterms:created>
  <dcterms:modified xsi:type="dcterms:W3CDTF">2022-05-19T14:43:24Z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2020-10-19T00:00:00Z</vt:filetime>
  </property>
  <property fmtid="{D5CDD505-2E9C-101B-9397-08002B2CF9AE}" pid="3" name="Creator">
    <vt:lpwstr>Keynote</vt:lpwstr>
  </property>
  <property fmtid="{D5CDD505-2E9C-101B-9397-08002B2CF9AE}" pid="4" name="LastSaved">
    <vt:filetime>2020-10-20T00:00:00Z</vt:filetime>
  </property>
</Properties>
</file>